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6" y="-3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36DF9-1847-4143-BC56-20ED69E547B9}" type="datetimeFigureOut">
              <a:rPr lang="en-US"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3353212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36DF9-1847-4143-BC56-20ED69E547B9}" type="datetimeFigureOut">
              <a:rPr lang="en-US"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423310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36DF9-1847-4143-BC56-20ED69E547B9}" type="datetimeFigureOut">
              <a:rPr lang="en-US"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69420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36DF9-1847-4143-BC56-20ED69E547B9}" type="datetimeFigureOut">
              <a:rPr lang="en-US"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133281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36DF9-1847-4143-BC56-20ED69E547B9}" type="datetimeFigureOut">
              <a:rPr lang="en-US" smtClean="0"/>
              <a:t>28/06/2022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1098474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36DF9-1847-4143-BC56-20ED69E547B9}" type="datetimeFigureOut">
              <a:rPr lang="en-US"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2717656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36DF9-1847-4143-BC56-20ED69E547B9}" type="datetimeFigureOut">
              <a:rPr lang="en-US" smtClean="0"/>
              <a:t>28/06/2022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309813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36DF9-1847-4143-BC56-20ED69E547B9}" type="datetimeFigureOut">
              <a:rPr lang="en-US" smtClean="0"/>
              <a:t>28/06/2022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2146930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36DF9-1847-4143-BC56-20ED69E547B9}" type="datetimeFigureOut">
              <a:rPr lang="en-US" smtClean="0"/>
              <a:t>28/06/2022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4264970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36DF9-1847-4143-BC56-20ED69E547B9}" type="datetimeFigureOut">
              <a:rPr lang="en-US"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348587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36DF9-1847-4143-BC56-20ED69E547B9}" type="datetimeFigureOut">
              <a:rPr lang="en-US" smtClean="0"/>
              <a:t>28/06/2022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25283-42A8-4EA5-9FA5-9EA7E335A3D6}" type="slidenum">
              <a:rPr lang="en-US" smtClean="0"/>
              <a:t>‹#›</a:t>
            </a:fld>
            <a:endParaRPr lang="en-US"/>
          </a:p>
        </p:txBody>
      </p:sp>
    </p:spTree>
    <p:extLst>
      <p:ext uri="{BB962C8B-B14F-4D97-AF65-F5344CB8AC3E}">
        <p14:creationId xmlns:p14="http://schemas.microsoft.com/office/powerpoint/2010/main" val="3602243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6DF9-1847-4143-BC56-20ED69E547B9}" type="datetimeFigureOut">
              <a:rPr lang="en-US" smtClean="0"/>
              <a:t>28/06/2022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25283-42A8-4EA5-9FA5-9EA7E335A3D6}" type="slidenum">
              <a:rPr lang="en-US" smtClean="0"/>
              <a:t>‹#›</a:t>
            </a:fld>
            <a:endParaRPr lang="en-US"/>
          </a:p>
        </p:txBody>
      </p:sp>
    </p:spTree>
    <p:extLst>
      <p:ext uri="{BB962C8B-B14F-4D97-AF65-F5344CB8AC3E}">
        <p14:creationId xmlns:p14="http://schemas.microsoft.com/office/powerpoint/2010/main" val="3392746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a:bodyPr>
          <a:lstStyle/>
          <a:p>
            <a:r>
              <a:rPr lang="en-US" sz="3200" smtClean="0">
                <a:latin typeface="Times New Roman" panose="02020603050405020304" pitchFamily="18" charset="0"/>
                <a:cs typeface="Times New Roman" panose="02020603050405020304" pitchFamily="18" charset="0"/>
              </a:rPr>
              <a:t>Trường THCS Quang Trung</a:t>
            </a:r>
            <a:br>
              <a:rPr lang="en-US" sz="3200" smtClean="0">
                <a:latin typeface="Times New Roman" panose="02020603050405020304" pitchFamily="18" charset="0"/>
                <a:cs typeface="Times New Roman" panose="02020603050405020304" pitchFamily="18" charset="0"/>
              </a:rPr>
            </a:br>
            <a:r>
              <a:rPr lang="en-US" sz="3200" smtClean="0">
                <a:latin typeface="Times New Roman" panose="02020603050405020304" pitchFamily="18" charset="0"/>
                <a:cs typeface="Times New Roman" panose="02020603050405020304" pitchFamily="18" charset="0"/>
              </a:rPr>
              <a:t>GV: Phạm Nhật Trường</a:t>
            </a:r>
            <a:endParaRPr lang="en-US" sz="320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2971800"/>
            <a:ext cx="6400800" cy="1752600"/>
          </a:xfrm>
        </p:spPr>
        <p:txBody>
          <a:bodyPr>
            <a:normAutofit/>
          </a:bodyPr>
          <a:lstStyle/>
          <a:p>
            <a:r>
              <a:rPr lang="en-US" sz="4800" smtClean="0">
                <a:solidFill>
                  <a:schemeClr val="tx1"/>
                </a:solidFill>
                <a:latin typeface="Times New Roman" panose="02020603050405020304" pitchFamily="18" charset="0"/>
                <a:cs typeface="Times New Roman" panose="02020603050405020304" pitchFamily="18" charset="0"/>
              </a:rPr>
              <a:t>Bài: Câu phủ định</a:t>
            </a:r>
            <a:endParaRPr lang="en-US" sz="480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8828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96962"/>
          </a:xfrm>
        </p:spPr>
        <p:txBody>
          <a:bodyPr>
            <a:noAutofit/>
          </a:bodyPr>
          <a:lstStyle/>
          <a:p>
            <a:r>
              <a:rPr lang="en-US" sz="3200" smtClean="0">
                <a:latin typeface="Times New Roman" panose="02020603050405020304" pitchFamily="18" charset="0"/>
                <a:cs typeface="Times New Roman" panose="02020603050405020304" pitchFamily="18" charset="0"/>
              </a:rPr>
              <a:t>Trong các câu sau đây, câu nào là câu phù định:</a:t>
            </a:r>
            <a:endParaRPr lang="en-US" sz="32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133599"/>
            <a:ext cx="8229600" cy="2873565"/>
          </a:xfrm>
        </p:spPr>
        <p:txBody>
          <a:bodyPr>
            <a:normAutofit/>
          </a:bodyPr>
          <a:lstStyle/>
          <a:p>
            <a:pPr marL="0" indent="0">
              <a:buNone/>
            </a:pPr>
            <a:r>
              <a:rPr lang="en-US" sz="2800" smtClean="0">
                <a:latin typeface="Times New Roman" panose="02020603050405020304" pitchFamily="18" charset="0"/>
                <a:cs typeface="Times New Roman" panose="02020603050405020304" pitchFamily="18" charset="0"/>
              </a:rPr>
              <a:t>a/ Tất cả quan chức nhà nước vào buổi sáng ngày khai trường đều chia nhau đến dự lễ khai giảng ở khắp các trường học lớn nhỏ. Bằng hành động đó, họ muốn cam kết rằng, không có ưu tiên nào lớn hơn ưu tiên giáo dục thế hệ trẻ cho tương lại</a:t>
            </a:r>
            <a:r>
              <a:rPr lang="en-US" sz="2800" smtClean="0">
                <a:latin typeface="Times New Roman" panose="02020603050405020304" pitchFamily="18" charset="0"/>
                <a:cs typeface="Times New Roman" panose="02020603050405020304" pitchFamily="18" charset="0"/>
              </a:rPr>
              <a:t>.           </a:t>
            </a:r>
          </a:p>
          <a:p>
            <a:pPr marL="0" indent="0">
              <a:buNone/>
            </a:pPr>
            <a:r>
              <a:rPr lang="en-US" sz="2800">
                <a:latin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cs typeface="Times New Roman" panose="02020603050405020304" pitchFamily="18" charset="0"/>
              </a:rPr>
              <a:t>(Theo Lí Lan, Cổng trường mở ra)</a:t>
            </a:r>
            <a:endParaRPr lang="en-US" sz="2800" smtClean="0">
              <a:latin typeface="Times New Roman" panose="02020603050405020304" pitchFamily="18" charset="0"/>
              <a:cs typeface="Times New Roman" panose="02020603050405020304" pitchFamily="18" charset="0"/>
            </a:endParaRPr>
          </a:p>
        </p:txBody>
      </p:sp>
      <p:sp>
        <p:nvSpPr>
          <p:cNvPr id="4" name="TextBox 3"/>
          <p:cNvSpPr txBox="1"/>
          <p:nvPr/>
        </p:nvSpPr>
        <p:spPr>
          <a:xfrm>
            <a:off x="462708" y="3651307"/>
            <a:ext cx="8305800" cy="369332"/>
          </a:xfrm>
          <a:prstGeom prst="rect">
            <a:avLst/>
          </a:prstGeom>
          <a:noFill/>
        </p:spPr>
        <p:txBody>
          <a:bodyPr wrap="square" rtlCol="0">
            <a:spAutoFit/>
          </a:bodyPr>
          <a:lstStyle/>
          <a:p>
            <a:r>
              <a:rPr lang="en-US" b="1" smtClean="0"/>
              <a:t>-------------------------------------------------------------------------------------------------------------------</a:t>
            </a:r>
            <a:endParaRPr lang="en-US" b="1"/>
          </a:p>
        </p:txBody>
      </p:sp>
      <p:sp>
        <p:nvSpPr>
          <p:cNvPr id="6" name="TextBox 5"/>
          <p:cNvSpPr txBox="1"/>
          <p:nvPr/>
        </p:nvSpPr>
        <p:spPr>
          <a:xfrm>
            <a:off x="526973" y="4069964"/>
            <a:ext cx="3581400" cy="369332"/>
          </a:xfrm>
          <a:prstGeom prst="rect">
            <a:avLst/>
          </a:prstGeom>
          <a:noFill/>
        </p:spPr>
        <p:txBody>
          <a:bodyPr wrap="square" rtlCol="0">
            <a:spAutoFit/>
          </a:bodyPr>
          <a:lstStyle/>
          <a:p>
            <a:r>
              <a:rPr lang="en-US" b="1" smtClean="0"/>
              <a:t>------------------------------------------------</a:t>
            </a:r>
            <a:endParaRPr lang="en-US" b="1"/>
          </a:p>
        </p:txBody>
      </p:sp>
      <p:sp>
        <p:nvSpPr>
          <p:cNvPr id="7" name="Right Arrow 6"/>
          <p:cNvSpPr/>
          <p:nvPr/>
        </p:nvSpPr>
        <p:spPr>
          <a:xfrm>
            <a:off x="1104441" y="5235243"/>
            <a:ext cx="4572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352800" y="3270307"/>
            <a:ext cx="5257800" cy="381000"/>
          </a:xfrm>
          <a:prstGeom prst="rect">
            <a:avLst/>
          </a:prstGeom>
          <a:noFill/>
        </p:spPr>
        <p:txBody>
          <a:bodyPr wrap="square" rtlCol="0">
            <a:spAutoFit/>
          </a:bodyPr>
          <a:lstStyle/>
          <a:p>
            <a:r>
              <a:rPr lang="en-US" b="1" smtClean="0"/>
              <a:t>-----------------------------------------------------------------------</a:t>
            </a:r>
            <a:endParaRPr lang="en-US" b="1"/>
          </a:p>
        </p:txBody>
      </p:sp>
      <p:sp>
        <p:nvSpPr>
          <p:cNvPr id="9" name="TextBox 8"/>
          <p:cNvSpPr txBox="1"/>
          <p:nvPr/>
        </p:nvSpPr>
        <p:spPr>
          <a:xfrm>
            <a:off x="1752600" y="5007165"/>
            <a:ext cx="28575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Câu phủ định miêu tả</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5485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8" grpId="0"/>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2150" y="990600"/>
            <a:ext cx="8229600" cy="3124200"/>
          </a:xfrm>
        </p:spPr>
        <p:txBody>
          <a:bodyPr>
            <a:normAutofit lnSpcReduction="10000"/>
          </a:bodyPr>
          <a:lstStyle/>
          <a:p>
            <a:pPr marL="0" indent="0">
              <a:buNone/>
            </a:pPr>
            <a:r>
              <a:rPr lang="en-US" smtClean="0">
                <a:latin typeface="Times New Roman" panose="02020603050405020304" pitchFamily="18" charset="0"/>
                <a:cs typeface="Times New Roman" panose="02020603050405020304" pitchFamily="18" charset="0"/>
              </a:rPr>
              <a:t>b/ Tôi </a:t>
            </a:r>
            <a:r>
              <a:rPr lang="en-US">
                <a:latin typeface="Times New Roman" panose="02020603050405020304" pitchFamily="18" charset="0"/>
                <a:cs typeface="Times New Roman" panose="02020603050405020304" pitchFamily="18" charset="0"/>
              </a:rPr>
              <a:t>an ủi lão:</a:t>
            </a:r>
          </a:p>
          <a:p>
            <a:pPr marL="0" indent="0">
              <a:buNone/>
            </a:pPr>
            <a:r>
              <a:rPr lang="en-US" smtClean="0">
                <a:latin typeface="Times New Roman" panose="02020603050405020304" pitchFamily="18" charset="0"/>
                <a:cs typeface="Times New Roman" panose="02020603050405020304" pitchFamily="18" charset="0"/>
              </a:rPr>
              <a:t>- Cụ </a:t>
            </a:r>
            <a:r>
              <a:rPr lang="en-US">
                <a:latin typeface="Times New Roman" panose="02020603050405020304" pitchFamily="18" charset="0"/>
                <a:cs typeface="Times New Roman" panose="02020603050405020304" pitchFamily="18" charset="0"/>
              </a:rPr>
              <a:t>cứ tưởng thế đấy chứ nó chả hiểu gì đâu! Vả lại ai nuôi chó mà chả bán hay giết thịt! Ta giết nó chính là hóa kiếp cho nó đấy, hóa kiếp để cho nó làm kiếp khác</a:t>
            </a:r>
            <a:r>
              <a:rPr lang="en-US" smtClean="0">
                <a:latin typeface="Times New Roman" panose="02020603050405020304" pitchFamily="18" charset="0"/>
                <a:cs typeface="Times New Roman" panose="02020603050405020304" pitchFamily="18" charset="0"/>
              </a:rPr>
              <a:t>.</a:t>
            </a:r>
          </a:p>
          <a:p>
            <a:pPr marL="0" indent="0">
              <a:buNone/>
            </a:pPr>
            <a:r>
              <a:rPr lang="en-US" smtClean="0">
                <a:latin typeface="Times New Roman" panose="02020603050405020304" pitchFamily="18" charset="0"/>
                <a:cs typeface="Times New Roman" panose="02020603050405020304" pitchFamily="18" charset="0"/>
              </a:rPr>
              <a:t>                                             (Nam Cao, Lão Hạc)</a:t>
            </a:r>
            <a:endParaRPr lang="en-US">
              <a:latin typeface="Times New Roman" panose="02020603050405020304" pitchFamily="18" charset="0"/>
              <a:cs typeface="Times New Roman" panose="02020603050405020304" pitchFamily="18" charset="0"/>
            </a:endParaRPr>
          </a:p>
          <a:p>
            <a:pPr marL="0" indent="0">
              <a:buNone/>
            </a:pPr>
            <a:endParaRPr lang="en-US"/>
          </a:p>
        </p:txBody>
      </p:sp>
      <p:sp>
        <p:nvSpPr>
          <p:cNvPr id="2" name="TextBox 1"/>
          <p:cNvSpPr txBox="1"/>
          <p:nvPr/>
        </p:nvSpPr>
        <p:spPr>
          <a:xfrm>
            <a:off x="1447800" y="4114800"/>
            <a:ext cx="6629400" cy="830997"/>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Câu 1: Phủ định bác bỏ, </a:t>
            </a:r>
            <a:r>
              <a:rPr lang="en-US" sz="2400">
                <a:latin typeface="Times New Roman" panose="02020603050405020304" pitchFamily="18" charset="0"/>
                <a:cs typeface="Times New Roman" panose="02020603050405020304" pitchFamily="18" charset="0"/>
              </a:rPr>
              <a:t>phản bác lại suy nghĩ cuả lão Hạc.</a:t>
            </a:r>
          </a:p>
        </p:txBody>
      </p:sp>
      <p:sp>
        <p:nvSpPr>
          <p:cNvPr id="4" name="Right Arrow 3"/>
          <p:cNvSpPr/>
          <p:nvPr/>
        </p:nvSpPr>
        <p:spPr>
          <a:xfrm>
            <a:off x="685800" y="4267200"/>
            <a:ext cx="6096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465243" y="4945797"/>
            <a:ext cx="41148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Câu 2: phủ định miêu tả</a:t>
            </a:r>
            <a:endParaRPr lang="en-US" sz="2400">
              <a:latin typeface="Times New Roman" panose="02020603050405020304" pitchFamily="18" charset="0"/>
              <a:cs typeface="Times New Roman" panose="02020603050405020304" pitchFamily="18" charset="0"/>
            </a:endParaRPr>
          </a:p>
        </p:txBody>
      </p:sp>
      <p:sp>
        <p:nvSpPr>
          <p:cNvPr id="6" name="TextBox 5"/>
          <p:cNvSpPr txBox="1"/>
          <p:nvPr/>
        </p:nvSpPr>
        <p:spPr>
          <a:xfrm>
            <a:off x="707834" y="1752600"/>
            <a:ext cx="7543800" cy="369332"/>
          </a:xfrm>
          <a:prstGeom prst="rect">
            <a:avLst/>
          </a:prstGeom>
          <a:noFill/>
        </p:spPr>
        <p:txBody>
          <a:bodyPr wrap="square" rtlCol="0">
            <a:spAutoFit/>
          </a:bodyPr>
          <a:lstStyle/>
          <a:p>
            <a:r>
              <a:rPr lang="en-US" b="1" smtClean="0"/>
              <a:t>---------------------------------------------------------------------------------------------------------</a:t>
            </a:r>
            <a:endParaRPr lang="en-US" b="1"/>
          </a:p>
        </p:txBody>
      </p:sp>
      <p:sp>
        <p:nvSpPr>
          <p:cNvPr id="7" name="TextBox 6"/>
          <p:cNvSpPr txBox="1"/>
          <p:nvPr/>
        </p:nvSpPr>
        <p:spPr>
          <a:xfrm>
            <a:off x="515038" y="2280492"/>
            <a:ext cx="7184834" cy="369332"/>
          </a:xfrm>
          <a:prstGeom prst="rect">
            <a:avLst/>
          </a:prstGeom>
          <a:noFill/>
        </p:spPr>
        <p:txBody>
          <a:bodyPr wrap="square" rtlCol="0">
            <a:spAutoFit/>
          </a:bodyPr>
          <a:lstStyle/>
          <a:p>
            <a:r>
              <a:rPr lang="en-US" b="1" smtClean="0"/>
              <a:t>---------------------------------------------------------------------------------------------------</a:t>
            </a:r>
            <a:endParaRPr lang="en-US" b="1"/>
          </a:p>
        </p:txBody>
      </p:sp>
    </p:spTree>
    <p:extLst>
      <p:ext uri="{BB962C8B-B14F-4D97-AF65-F5344CB8AC3E}">
        <p14:creationId xmlns:p14="http://schemas.microsoft.com/office/powerpoint/2010/main" val="406675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981200"/>
          </a:xfrm>
        </p:spPr>
        <p:txBody>
          <a:bodyPr>
            <a:normAutofit lnSpcReduction="10000"/>
          </a:bodyPr>
          <a:lstStyle/>
          <a:p>
            <a:pPr marL="0" indent="0">
              <a:buNone/>
            </a:pPr>
            <a:r>
              <a:rPr lang="en-US" smtClean="0"/>
              <a:t>   </a:t>
            </a:r>
            <a:r>
              <a:rPr lang="en-US" smtClean="0">
                <a:latin typeface="Times New Roman" panose="02020603050405020304" pitchFamily="18" charset="0"/>
                <a:cs typeface="Times New Roman" panose="02020603050405020304" pitchFamily="18" charset="0"/>
              </a:rPr>
              <a:t>c/ Không</a:t>
            </a:r>
            <a:r>
              <a:rPr lang="en-US">
                <a:latin typeface="Times New Roman" panose="02020603050405020304" pitchFamily="18" charset="0"/>
                <a:cs typeface="Times New Roman" panose="02020603050405020304" pitchFamily="18" charset="0"/>
              </a:rPr>
              <a:t>, chúng con không đói nữa đâu. Hai đứa ăn hết ngần kia củ khoai thì no mòng bụng ra rồi còn đói gì nữa. </a:t>
            </a:r>
            <a:endParaRPr lang="en-US" smtClean="0">
              <a:latin typeface="Times New Roman" panose="02020603050405020304" pitchFamily="18" charset="0"/>
              <a:cs typeface="Times New Roman" panose="02020603050405020304" pitchFamily="18" charset="0"/>
            </a:endParaRPr>
          </a:p>
          <a:p>
            <a:pPr marL="0" indent="0">
              <a:buNone/>
            </a:pPr>
            <a:r>
              <a:rPr lang="en-US" smtClean="0">
                <a:latin typeface="Times New Roman" panose="02020603050405020304" pitchFamily="18" charset="0"/>
                <a:cs typeface="Times New Roman" panose="02020603050405020304" pitchFamily="18" charset="0"/>
              </a:rPr>
              <a:t>                                        (Ngô Tất Tố, Tắt Đèn)</a:t>
            </a:r>
            <a:endParaRPr lang="en-US">
              <a:latin typeface="Times New Roman" panose="02020603050405020304" pitchFamily="18" charset="0"/>
              <a:cs typeface="Times New Roman" panose="02020603050405020304" pitchFamily="18" charset="0"/>
            </a:endParaRPr>
          </a:p>
          <a:p>
            <a:pPr marL="0" indent="0">
              <a:buNone/>
            </a:pPr>
            <a:endParaRPr lang="en-US"/>
          </a:p>
        </p:txBody>
      </p:sp>
      <p:sp>
        <p:nvSpPr>
          <p:cNvPr id="2" name="TextBox 1"/>
          <p:cNvSpPr txBox="1"/>
          <p:nvPr/>
        </p:nvSpPr>
        <p:spPr>
          <a:xfrm>
            <a:off x="1467080" y="3581400"/>
            <a:ext cx="6934200" cy="830997"/>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Phủ </a:t>
            </a:r>
            <a:r>
              <a:rPr lang="en-US" sz="2400" smtClean="0">
                <a:latin typeface="Times New Roman" panose="02020603050405020304" pitchFamily="18" charset="0"/>
                <a:cs typeface="Times New Roman" panose="02020603050405020304" pitchFamily="18" charset="0"/>
              </a:rPr>
              <a:t>định bác bỏ, </a:t>
            </a:r>
            <a:r>
              <a:rPr lang="en-US" sz="2400">
                <a:latin typeface="Times New Roman" panose="02020603050405020304" pitchFamily="18" charset="0"/>
                <a:cs typeface="Times New Roman" panose="02020603050405020304" pitchFamily="18" charset="0"/>
              </a:rPr>
              <a:t>cái Tí muốn làm thay đổi (phản bác) điều mà nó cho là mẹ nó đang nghĩ</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4" name="Right Arrow 3"/>
          <p:cNvSpPr/>
          <p:nvPr/>
        </p:nvSpPr>
        <p:spPr>
          <a:xfrm>
            <a:off x="685800" y="3739379"/>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66800" y="1828800"/>
            <a:ext cx="6553200" cy="369332"/>
          </a:xfrm>
          <a:prstGeom prst="rect">
            <a:avLst/>
          </a:prstGeom>
          <a:noFill/>
        </p:spPr>
        <p:txBody>
          <a:bodyPr wrap="square" rtlCol="0">
            <a:spAutoFit/>
          </a:bodyPr>
          <a:lstStyle/>
          <a:p>
            <a:r>
              <a:rPr lang="en-US" b="1" smtClean="0"/>
              <a:t>-------------------------------------------------------------------------------------------</a:t>
            </a:r>
            <a:endParaRPr lang="en-US" b="1"/>
          </a:p>
        </p:txBody>
      </p:sp>
    </p:spTree>
    <p:extLst>
      <p:ext uri="{BB962C8B-B14F-4D97-AF65-F5344CB8AC3E}">
        <p14:creationId xmlns:p14="http://schemas.microsoft.com/office/powerpoint/2010/main" val="3078435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0" y="587526"/>
            <a:ext cx="2362200" cy="609599"/>
          </a:xfrm>
        </p:spPr>
        <p:txBody>
          <a:bodyPr/>
          <a:lstStyle/>
          <a:p>
            <a:pPr marL="0" indent="0">
              <a:buNone/>
            </a:pPr>
            <a:r>
              <a:rPr lang="en-US" smtClean="0">
                <a:latin typeface="Times New Roman" panose="02020603050405020304" pitchFamily="18" charset="0"/>
                <a:cs typeface="Times New Roman" panose="02020603050405020304" pitchFamily="18" charset="0"/>
              </a:rPr>
              <a:t>Câu nghi vấn</a:t>
            </a: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533400" y="304800"/>
            <a:ext cx="2133600" cy="523220"/>
          </a:xfrm>
          <a:prstGeom prst="rect">
            <a:avLst/>
          </a:prstGeom>
          <a:noFill/>
        </p:spPr>
        <p:txBody>
          <a:bodyPr wrap="square" rtlCol="0">
            <a:spAutoFit/>
          </a:bodyPr>
          <a:lstStyle/>
          <a:p>
            <a:r>
              <a:rPr lang="en-US" sz="2800" u="sng" smtClean="0">
                <a:latin typeface="Times New Roman" panose="02020603050405020304" pitchFamily="18" charset="0"/>
                <a:cs typeface="Times New Roman" panose="02020603050405020304" pitchFamily="18" charset="0"/>
              </a:rPr>
              <a:t>Sơ đồ:</a:t>
            </a:r>
            <a:endParaRPr lang="en-US" sz="2800" u="sng">
              <a:latin typeface="Times New Roman" panose="02020603050405020304" pitchFamily="18" charset="0"/>
              <a:cs typeface="Times New Roman" panose="02020603050405020304" pitchFamily="18" charset="0"/>
            </a:endParaRPr>
          </a:p>
        </p:txBody>
      </p:sp>
      <p:cxnSp>
        <p:nvCxnSpPr>
          <p:cNvPr id="6" name="Straight Arrow Connector 5"/>
          <p:cNvCxnSpPr>
            <a:stCxn id="3" idx="2"/>
          </p:cNvCxnSpPr>
          <p:nvPr/>
        </p:nvCxnSpPr>
        <p:spPr>
          <a:xfrm flipH="1">
            <a:off x="2971800" y="1197125"/>
            <a:ext cx="1638300" cy="860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3" idx="2"/>
          </p:cNvCxnSpPr>
          <p:nvPr/>
        </p:nvCxnSpPr>
        <p:spPr>
          <a:xfrm>
            <a:off x="4610100" y="1197125"/>
            <a:ext cx="1485900" cy="8602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905000" y="1945395"/>
            <a:ext cx="1885950" cy="523220"/>
          </a:xfrm>
          <a:prstGeom prst="rect">
            <a:avLst/>
          </a:prstGeom>
          <a:noFill/>
        </p:spPr>
        <p:txBody>
          <a:bodyPr wrap="square" rtlCol="0">
            <a:spAutoFit/>
          </a:bodyPr>
          <a:lstStyle/>
          <a:p>
            <a:r>
              <a:rPr lang="en-US" sz="2800" smtClean="0">
                <a:latin typeface="Times New Roman" panose="02020603050405020304" pitchFamily="18" charset="0"/>
                <a:cs typeface="Times New Roman" panose="02020603050405020304" pitchFamily="18" charset="0"/>
              </a:rPr>
              <a:t>Hình thức</a:t>
            </a:r>
            <a:endParaRPr lang="en-US" sz="2800">
              <a:latin typeface="Times New Roman" panose="02020603050405020304" pitchFamily="18" charset="0"/>
              <a:cs typeface="Times New Roman" panose="02020603050405020304" pitchFamily="18" charset="0"/>
            </a:endParaRPr>
          </a:p>
        </p:txBody>
      </p:sp>
      <p:sp>
        <p:nvSpPr>
          <p:cNvPr id="10" name="TextBox 9"/>
          <p:cNvSpPr txBox="1"/>
          <p:nvPr/>
        </p:nvSpPr>
        <p:spPr>
          <a:xfrm>
            <a:off x="5181600" y="1934419"/>
            <a:ext cx="1981200" cy="523220"/>
          </a:xfrm>
          <a:prstGeom prst="rect">
            <a:avLst/>
          </a:prstGeom>
          <a:noFill/>
        </p:spPr>
        <p:txBody>
          <a:bodyPr wrap="square" rtlCol="0">
            <a:spAutoFit/>
          </a:bodyPr>
          <a:lstStyle/>
          <a:p>
            <a:r>
              <a:rPr lang="en-US" sz="2800" smtClean="0">
                <a:latin typeface="Times New Roman" panose="02020603050405020304" pitchFamily="18" charset="0"/>
                <a:cs typeface="Times New Roman" panose="02020603050405020304" pitchFamily="18" charset="0"/>
              </a:rPr>
              <a:t>Chức năng</a:t>
            </a:r>
            <a:endParaRPr lang="en-US" sz="2800">
              <a:latin typeface="Times New Roman" panose="02020603050405020304" pitchFamily="18" charset="0"/>
              <a:cs typeface="Times New Roman" panose="02020603050405020304" pitchFamily="18" charset="0"/>
            </a:endParaRPr>
          </a:p>
        </p:txBody>
      </p:sp>
      <p:sp>
        <p:nvSpPr>
          <p:cNvPr id="12" name="TextBox 11"/>
          <p:cNvSpPr txBox="1"/>
          <p:nvPr/>
        </p:nvSpPr>
        <p:spPr>
          <a:xfrm>
            <a:off x="838200" y="2457639"/>
            <a:ext cx="2952750" cy="1200329"/>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   Có </a:t>
            </a:r>
            <a:r>
              <a:rPr lang="en-US">
                <a:latin typeface="Times New Roman" panose="02020603050405020304" pitchFamily="18" charset="0"/>
                <a:cs typeface="Times New Roman" panose="02020603050405020304" pitchFamily="18" charset="0"/>
              </a:rPr>
              <a:t>những từ ngữ phủ định: không, chưa, chẳng, chả, không phải (là), đâu có phải (là), đâu (có</a:t>
            </a:r>
            <a:r>
              <a:rPr lang="en-US" smtClean="0">
                <a:latin typeface="Times New Roman" panose="02020603050405020304" pitchFamily="18" charset="0"/>
                <a:cs typeface="Times New Roman" panose="02020603050405020304" pitchFamily="18" charset="0"/>
              </a:rPr>
              <a:t>),…</a:t>
            </a:r>
            <a:endParaRPr lang="en-US">
              <a:latin typeface="Times New Roman" panose="02020603050405020304" pitchFamily="18" charset="0"/>
              <a:cs typeface="Times New Roman" panose="02020603050405020304" pitchFamily="18" charset="0"/>
            </a:endParaRPr>
          </a:p>
        </p:txBody>
      </p:sp>
      <p:cxnSp>
        <p:nvCxnSpPr>
          <p:cNvPr id="14" name="Straight Arrow Connector 13"/>
          <p:cNvCxnSpPr>
            <a:stCxn id="10" idx="2"/>
            <a:endCxn id="18" idx="0"/>
          </p:cNvCxnSpPr>
          <p:nvPr/>
        </p:nvCxnSpPr>
        <p:spPr>
          <a:xfrm flipH="1">
            <a:off x="3852863" y="2457639"/>
            <a:ext cx="2319337" cy="1352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0" idx="2"/>
          </p:cNvCxnSpPr>
          <p:nvPr/>
        </p:nvCxnSpPr>
        <p:spPr>
          <a:xfrm>
            <a:off x="6172200" y="2457639"/>
            <a:ext cx="1219200" cy="1352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314575" y="3810000"/>
            <a:ext cx="3076575"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Câu phủ định miêu tả</a:t>
            </a:r>
          </a:p>
        </p:txBody>
      </p:sp>
      <p:sp>
        <p:nvSpPr>
          <p:cNvPr id="19" name="TextBox 18"/>
          <p:cNvSpPr txBox="1"/>
          <p:nvPr/>
        </p:nvSpPr>
        <p:spPr>
          <a:xfrm>
            <a:off x="5715000" y="3760161"/>
            <a:ext cx="28194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Câu phủ định bác bỏ</a:t>
            </a:r>
          </a:p>
        </p:txBody>
      </p:sp>
      <p:sp>
        <p:nvSpPr>
          <p:cNvPr id="20" name="TextBox 19"/>
          <p:cNvSpPr txBox="1"/>
          <p:nvPr/>
        </p:nvSpPr>
        <p:spPr>
          <a:xfrm>
            <a:off x="2105025" y="4179332"/>
            <a:ext cx="3076575" cy="923330"/>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Thông báo, xác nhận không có sự việc, tính chất, quan hệ nào đó</a:t>
            </a:r>
          </a:p>
        </p:txBody>
      </p:sp>
      <p:sp>
        <p:nvSpPr>
          <p:cNvPr id="23" name="TextBox 22"/>
          <p:cNvSpPr txBox="1"/>
          <p:nvPr/>
        </p:nvSpPr>
        <p:spPr>
          <a:xfrm>
            <a:off x="5707655" y="4165436"/>
            <a:ext cx="3124200" cy="646331"/>
          </a:xfrm>
          <a:prstGeom prst="rect">
            <a:avLst/>
          </a:prstGeom>
          <a:noFill/>
        </p:spPr>
        <p:txBody>
          <a:bodyPr wrap="square" rtlCol="0">
            <a:spAutoFit/>
          </a:bodyPr>
          <a:lstStyle/>
          <a:p>
            <a:r>
              <a:rPr lang="en-US">
                <a:latin typeface="Times New Roman" panose="02020603050405020304" pitchFamily="18" charset="0"/>
                <a:cs typeface="Times New Roman" panose="02020603050405020304" pitchFamily="18" charset="0"/>
              </a:rPr>
              <a:t>Phản bác một ý kiến, một nhận định</a:t>
            </a:r>
          </a:p>
        </p:txBody>
      </p:sp>
      <p:sp>
        <p:nvSpPr>
          <p:cNvPr id="24" name="TextBox 23"/>
          <p:cNvSpPr txBox="1"/>
          <p:nvPr/>
        </p:nvSpPr>
        <p:spPr>
          <a:xfrm>
            <a:off x="1019175" y="5410200"/>
            <a:ext cx="1295400" cy="461665"/>
          </a:xfrm>
          <a:prstGeom prst="rect">
            <a:avLst/>
          </a:prstGeom>
          <a:noFill/>
        </p:spPr>
        <p:txBody>
          <a:bodyPr wrap="square" rtlCol="0">
            <a:spAutoFit/>
          </a:bodyPr>
          <a:lstStyle/>
          <a:p>
            <a:r>
              <a:rPr lang="en-US" sz="2400" u="sng" smtClean="0">
                <a:latin typeface="Times New Roman" panose="02020603050405020304" pitchFamily="18" charset="0"/>
                <a:cs typeface="Times New Roman" panose="02020603050405020304" pitchFamily="18" charset="0"/>
              </a:rPr>
              <a:t>Dặn dò: </a:t>
            </a:r>
            <a:endParaRPr lang="en-US" sz="2400" u="sng">
              <a:latin typeface="Times New Roman" panose="02020603050405020304" pitchFamily="18" charset="0"/>
              <a:cs typeface="Times New Roman" panose="02020603050405020304" pitchFamily="18" charset="0"/>
            </a:endParaRPr>
          </a:p>
        </p:txBody>
      </p:sp>
      <p:sp>
        <p:nvSpPr>
          <p:cNvPr id="25" name="TextBox 24"/>
          <p:cNvSpPr txBox="1"/>
          <p:nvPr/>
        </p:nvSpPr>
        <p:spPr>
          <a:xfrm>
            <a:off x="2430137" y="5410200"/>
            <a:ext cx="39624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Giải tiếp các bài tập còn lại</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4501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780365"/>
            <a:ext cx="7772400" cy="954107"/>
          </a:xfrm>
          <a:prstGeom prst="rect">
            <a:avLst/>
          </a:prstGeom>
          <a:noFill/>
        </p:spPr>
        <p:txBody>
          <a:bodyPr wrap="square" rtlCol="0">
            <a:spAutoFit/>
          </a:bodyPr>
          <a:lstStyle/>
          <a:p>
            <a:r>
              <a:rPr lang="en-US" sz="2800" smtClean="0"/>
              <a:t>  </a:t>
            </a:r>
            <a:r>
              <a:rPr lang="en-US" sz="2800" smtClean="0">
                <a:latin typeface="Times New Roman" panose="02020603050405020304" pitchFamily="18" charset="0"/>
                <a:cs typeface="Times New Roman" panose="02020603050405020304" pitchFamily="18" charset="0"/>
              </a:rPr>
              <a:t>Em hãy xác định những câu viết về hậu quả của hai nhà Đinh-Lê khi không dời đô trong đoạn trích sau:</a:t>
            </a:r>
            <a:endParaRPr lang="en-US" sz="2800">
              <a:latin typeface="Times New Roman" panose="02020603050405020304" pitchFamily="18" charset="0"/>
              <a:cs typeface="Times New Roman" panose="02020603050405020304" pitchFamily="18" charset="0"/>
            </a:endParaRPr>
          </a:p>
        </p:txBody>
      </p:sp>
      <p:sp>
        <p:nvSpPr>
          <p:cNvPr id="5" name="TextBox 4"/>
          <p:cNvSpPr txBox="1"/>
          <p:nvPr/>
        </p:nvSpPr>
        <p:spPr>
          <a:xfrm>
            <a:off x="763604" y="2286000"/>
            <a:ext cx="7543800" cy="3108543"/>
          </a:xfrm>
          <a:prstGeom prst="rect">
            <a:avLst/>
          </a:prstGeom>
          <a:noFill/>
        </p:spPr>
        <p:txBody>
          <a:bodyPr wrap="square" rtlCol="0">
            <a:spAutoFit/>
          </a:bodyPr>
          <a:lstStyle/>
          <a:p>
            <a:r>
              <a:rPr lang="en-US" sz="2800" smtClean="0">
                <a:latin typeface="Times New Roman" panose="02020603050405020304" pitchFamily="18" charset="0"/>
                <a:cs typeface="Times New Roman" panose="02020603050405020304" pitchFamily="18" charset="0"/>
              </a:rPr>
              <a:t>“…. Thế mà hai nhà Đinh – Lê lại theo ý riêng mình, khinh thường mệnh trời, không noi theo dấu cũ của Thương, Chu, cứ đóng yên đô thành ở nơi đây, khiến cho triều đại không được lâu bền, số phận ngắn ngủi, trăm họ phải hao tốn, muôn vật không được thích nghi</a:t>
            </a:r>
            <a:r>
              <a:rPr lang="en-US" sz="2800" smtClean="0">
                <a:latin typeface="Times New Roman" panose="02020603050405020304" pitchFamily="18" charset="0"/>
                <a:cs typeface="Times New Roman" panose="02020603050405020304" pitchFamily="18" charset="0"/>
              </a:rPr>
              <a:t>….”</a:t>
            </a:r>
          </a:p>
          <a:p>
            <a:r>
              <a:rPr lang="en-US" sz="2800" smtClean="0">
                <a:latin typeface="Times New Roman" panose="02020603050405020304" pitchFamily="18" charset="0"/>
                <a:cs typeface="Times New Roman" panose="02020603050405020304" pitchFamily="18" charset="0"/>
              </a:rPr>
              <a:t>                                (Lí Công Uẩn, Chiếu dời đô)</a:t>
            </a:r>
            <a:endParaRPr lang="en-US" sz="2800">
              <a:latin typeface="Times New Roman" panose="02020603050405020304" pitchFamily="18" charset="0"/>
              <a:cs typeface="Times New Roman" panose="02020603050405020304" pitchFamily="18" charset="0"/>
            </a:endParaRPr>
          </a:p>
        </p:txBody>
      </p:sp>
      <p:sp>
        <p:nvSpPr>
          <p:cNvPr id="6" name="TextBox 5"/>
          <p:cNvSpPr txBox="1"/>
          <p:nvPr/>
        </p:nvSpPr>
        <p:spPr>
          <a:xfrm>
            <a:off x="2209800" y="3810000"/>
            <a:ext cx="5791200" cy="369332"/>
          </a:xfrm>
          <a:prstGeom prst="rect">
            <a:avLst/>
          </a:prstGeom>
          <a:noFill/>
        </p:spPr>
        <p:txBody>
          <a:bodyPr wrap="square" rtlCol="0">
            <a:spAutoFit/>
          </a:bodyPr>
          <a:lstStyle/>
          <a:p>
            <a:r>
              <a:rPr lang="en-US" smtClean="0"/>
              <a:t>--------------------------------------------------------------------------------</a:t>
            </a:r>
            <a:endParaRPr lang="en-US"/>
          </a:p>
        </p:txBody>
      </p:sp>
      <p:sp>
        <p:nvSpPr>
          <p:cNvPr id="7" name="TextBox 6"/>
          <p:cNvSpPr txBox="1"/>
          <p:nvPr/>
        </p:nvSpPr>
        <p:spPr>
          <a:xfrm>
            <a:off x="793282" y="4222646"/>
            <a:ext cx="7360118" cy="369332"/>
          </a:xfrm>
          <a:prstGeom prst="rect">
            <a:avLst/>
          </a:prstGeom>
          <a:noFill/>
        </p:spPr>
        <p:txBody>
          <a:bodyPr wrap="square" rtlCol="0">
            <a:spAutoFit/>
          </a:bodyPr>
          <a:lstStyle/>
          <a:p>
            <a:r>
              <a:rPr lang="en-US" smtClean="0"/>
              <a:t>------------------------------------------------------------------------------------------------------</a:t>
            </a:r>
            <a:endParaRPr lang="en-US"/>
          </a:p>
        </p:txBody>
      </p:sp>
      <p:sp>
        <p:nvSpPr>
          <p:cNvPr id="8" name="TextBox 7"/>
          <p:cNvSpPr txBox="1"/>
          <p:nvPr/>
        </p:nvSpPr>
        <p:spPr>
          <a:xfrm>
            <a:off x="815740" y="4648200"/>
            <a:ext cx="2994260" cy="369332"/>
          </a:xfrm>
          <a:prstGeom prst="rect">
            <a:avLst/>
          </a:prstGeom>
          <a:noFill/>
        </p:spPr>
        <p:txBody>
          <a:bodyPr wrap="square" rtlCol="0">
            <a:spAutoFit/>
          </a:bodyPr>
          <a:lstStyle/>
          <a:p>
            <a:r>
              <a:rPr lang="en-US" smtClean="0"/>
              <a:t>----------------------------------</a:t>
            </a:r>
            <a:endParaRPr lang="en-US"/>
          </a:p>
        </p:txBody>
      </p:sp>
    </p:spTree>
    <p:extLst>
      <p:ext uri="{BB962C8B-B14F-4D97-AF65-F5344CB8AC3E}">
        <p14:creationId xmlns:p14="http://schemas.microsoft.com/office/powerpoint/2010/main" val="297999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800">
                <a:latin typeface="Times New Roman" panose="02020603050405020304" pitchFamily="18" charset="0"/>
                <a:cs typeface="Times New Roman" panose="02020603050405020304" pitchFamily="18" charset="0"/>
              </a:rPr>
              <a:t>I. </a:t>
            </a:r>
            <a:r>
              <a:rPr lang="en-US" sz="2800" u="sng">
                <a:latin typeface="Times New Roman" panose="02020603050405020304" pitchFamily="18" charset="0"/>
                <a:cs typeface="Times New Roman" panose="02020603050405020304" pitchFamily="18" charset="0"/>
              </a:rPr>
              <a:t>ĐẶC ĐIỂM HÌNH THỨC VÀ CHỨC NĂNG</a:t>
            </a:r>
            <a:r>
              <a:rPr lang="en-US" sz="2800" smtClean="0">
                <a:latin typeface="Times New Roman" panose="02020603050405020304" pitchFamily="18"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905000"/>
            <a:ext cx="8229600" cy="2514599"/>
          </a:xfrm>
        </p:spPr>
        <p:txBody>
          <a:bodyPr>
            <a:normAutofit lnSpcReduction="10000"/>
          </a:bodyPr>
          <a:lstStyle/>
          <a:p>
            <a:pPr marL="0" indent="0">
              <a:buNone/>
            </a:pPr>
            <a:r>
              <a:rPr lang="en-US" sz="2800" smtClean="0">
                <a:latin typeface="Times New Roman" panose="02020603050405020304" pitchFamily="18" charset="0"/>
                <a:cs typeface="Times New Roman" panose="02020603050405020304" pitchFamily="18" charset="0"/>
              </a:rPr>
              <a:t>1. Xét những câu sau và trả lời câu hỏi;</a:t>
            </a:r>
          </a:p>
          <a:p>
            <a:pPr marL="0" indent="0">
              <a:buNone/>
            </a:pPr>
            <a:r>
              <a:rPr lang="en-US" sz="2800" smtClean="0">
                <a:latin typeface="Times New Roman" panose="02020603050405020304" pitchFamily="18" charset="0"/>
                <a:cs typeface="Times New Roman" panose="02020603050405020304" pitchFamily="18" charset="0"/>
              </a:rPr>
              <a:t>    a/ Nam đi Huế.</a:t>
            </a:r>
          </a:p>
          <a:p>
            <a:pPr marL="0" indent="0">
              <a:buNone/>
            </a:pPr>
            <a:r>
              <a:rPr lang="en-US" sz="2800" smtClean="0">
                <a:latin typeface="Times New Roman" panose="02020603050405020304" pitchFamily="18" charset="0"/>
                <a:cs typeface="Times New Roman" panose="02020603050405020304" pitchFamily="18" charset="0"/>
              </a:rPr>
              <a:t>    b/ Nam không đi Huế.</a:t>
            </a:r>
          </a:p>
          <a:p>
            <a:pPr marL="0" indent="0">
              <a:buNone/>
            </a:pPr>
            <a:r>
              <a:rPr lang="en-US" sz="2800" smtClean="0">
                <a:latin typeface="Times New Roman" panose="02020603050405020304" pitchFamily="18" charset="0"/>
                <a:cs typeface="Times New Roman" panose="02020603050405020304" pitchFamily="18" charset="0"/>
              </a:rPr>
              <a:t>    c/ Nam chưa đi Huế.</a:t>
            </a:r>
          </a:p>
          <a:p>
            <a:pPr marL="0" indent="0">
              <a:buNone/>
            </a:pPr>
            <a:r>
              <a:rPr lang="en-US" sz="2800" smtClean="0">
                <a:latin typeface="Times New Roman" panose="02020603050405020304" pitchFamily="18" charset="0"/>
                <a:cs typeface="Times New Roman" panose="02020603050405020304" pitchFamily="18" charset="0"/>
              </a:rPr>
              <a:t>    d/ Nam chẳng đi Huế.</a:t>
            </a:r>
            <a:endParaRPr lang="en-US" sz="2800">
              <a:latin typeface="Times New Roman" panose="02020603050405020304" pitchFamily="18" charset="0"/>
              <a:cs typeface="Times New Roman" panose="02020603050405020304" pitchFamily="18" charset="0"/>
            </a:endParaRPr>
          </a:p>
        </p:txBody>
      </p:sp>
      <p:sp>
        <p:nvSpPr>
          <p:cNvPr id="5" name="TextBox 4"/>
          <p:cNvSpPr txBox="1"/>
          <p:nvPr/>
        </p:nvSpPr>
        <p:spPr>
          <a:xfrm>
            <a:off x="2577966" y="1020154"/>
            <a:ext cx="3048000" cy="52322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a. </a:t>
            </a:r>
            <a:r>
              <a:rPr lang="en-US" sz="2800" u="sng">
                <a:latin typeface="Times New Roman" panose="02020603050405020304" pitchFamily="18" charset="0"/>
                <a:cs typeface="Times New Roman" panose="02020603050405020304" pitchFamily="18" charset="0"/>
              </a:rPr>
              <a:t>Vd: sgk/52</a:t>
            </a:r>
            <a:endParaRPr lang="en-US" sz="2800">
              <a:latin typeface="Times New Roman" panose="02020603050405020304" pitchFamily="18" charset="0"/>
              <a:cs typeface="Times New Roman" panose="02020603050405020304" pitchFamily="18" charset="0"/>
            </a:endParaRPr>
          </a:p>
        </p:txBody>
      </p:sp>
      <p:sp>
        <p:nvSpPr>
          <p:cNvPr id="6" name="TextBox 5"/>
          <p:cNvSpPr txBox="1"/>
          <p:nvPr/>
        </p:nvSpPr>
        <p:spPr>
          <a:xfrm>
            <a:off x="381000" y="4800600"/>
            <a:ext cx="8534400" cy="1200329"/>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Câu hỏi:</a:t>
            </a:r>
          </a:p>
          <a:p>
            <a:r>
              <a:rPr lang="en-US" sz="2400" smtClean="0">
                <a:latin typeface="Times New Roman" panose="02020603050405020304" pitchFamily="18" charset="0"/>
                <a:cs typeface="Times New Roman" panose="02020603050405020304" pitchFamily="18" charset="0"/>
              </a:rPr>
              <a:t>-Các câu (b), (c). (d) có đặc điểm hình thức gì khác so với câu (a) ?</a:t>
            </a:r>
          </a:p>
          <a:p>
            <a:r>
              <a:rPr lang="en-US" sz="2400" smtClean="0">
                <a:latin typeface="Times New Roman" panose="02020603050405020304" pitchFamily="18" charset="0"/>
                <a:cs typeface="Times New Roman" panose="02020603050405020304" pitchFamily="18" charset="0"/>
              </a:rPr>
              <a:t>-Những câu này có gì khác với câu (a) về chức năng ?</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245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additive="base">
                                        <p:cTn id="43" dur="500" fill="hold"/>
                                        <p:tgtEl>
                                          <p:spTgt spid="6"/>
                                        </p:tgtEl>
                                        <p:attrNameLst>
                                          <p:attrName>ppt_x</p:attrName>
                                        </p:attrNameLst>
                                      </p:cBhvr>
                                      <p:tavLst>
                                        <p:tav tm="0">
                                          <p:val>
                                            <p:strVal val="#ppt_x"/>
                                          </p:val>
                                        </p:tav>
                                        <p:tav tm="100000">
                                          <p:val>
                                            <p:strVal val="#ppt_x"/>
                                          </p:val>
                                        </p:tav>
                                      </p:tavLst>
                                    </p:anim>
                                    <p:anim calcmode="lin" valueType="num">
                                      <p:cBhvr additive="base">
                                        <p:cTn id="4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56732209"/>
              </p:ext>
            </p:extLst>
          </p:nvPr>
        </p:nvGraphicFramePr>
        <p:xfrm>
          <a:off x="381000" y="533400"/>
          <a:ext cx="8229600" cy="5486400"/>
        </p:xfrm>
        <a:graphic>
          <a:graphicData uri="http://schemas.openxmlformats.org/drawingml/2006/table">
            <a:tbl>
              <a:tblPr firstRow="1" bandRow="1">
                <a:tableStyleId>{5C22544A-7EE6-4342-B048-85BDC9FD1C3A}</a:tableStyleId>
              </a:tblPr>
              <a:tblGrid>
                <a:gridCol w="4114800"/>
                <a:gridCol w="4114800"/>
              </a:tblGrid>
              <a:tr h="5486400">
                <a:tc>
                  <a:txBody>
                    <a:bodyPr/>
                    <a:lstStyle/>
                    <a:p>
                      <a:r>
                        <a:rPr lang="en-US" sz="2400" smtClean="0">
                          <a:solidFill>
                            <a:schemeClr val="tx1"/>
                          </a:solidFill>
                        </a:rPr>
                        <a:t>         </a:t>
                      </a:r>
                      <a:r>
                        <a:rPr lang="en-US" sz="2400" smtClean="0">
                          <a:solidFill>
                            <a:schemeClr val="tx1"/>
                          </a:solidFill>
                          <a:latin typeface="Times New Roman" panose="02020603050405020304" pitchFamily="18" charset="0"/>
                          <a:cs typeface="Times New Roman" panose="02020603050405020304" pitchFamily="18" charset="0"/>
                        </a:rPr>
                        <a:t>a/ Nam đi</a:t>
                      </a:r>
                      <a:r>
                        <a:rPr lang="en-US" sz="2400" baseline="0" smtClean="0">
                          <a:solidFill>
                            <a:schemeClr val="tx1"/>
                          </a:solidFill>
                          <a:latin typeface="Times New Roman" panose="02020603050405020304" pitchFamily="18" charset="0"/>
                          <a:cs typeface="Times New Roman" panose="02020603050405020304" pitchFamily="18" charset="0"/>
                        </a:rPr>
                        <a:t> Huế .</a:t>
                      </a:r>
                      <a:endParaRPr lang="en-US" sz="2400">
                        <a:latin typeface="Times New Roman" panose="02020603050405020304" pitchFamily="18" charset="0"/>
                        <a:cs typeface="Times New Roman" panose="02020603050405020304" pitchFamily="18" charset="0"/>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marL="0" indent="0">
                        <a:buNone/>
                      </a:pPr>
                      <a:r>
                        <a:rPr lang="en-US" sz="1800" smtClean="0">
                          <a:solidFill>
                            <a:schemeClr val="tx1"/>
                          </a:solidFill>
                        </a:rPr>
                        <a:t>     </a:t>
                      </a:r>
                      <a:r>
                        <a:rPr lang="en-US" sz="2400" smtClean="0">
                          <a:solidFill>
                            <a:schemeClr val="tx1"/>
                          </a:solidFill>
                          <a:latin typeface="Times New Roman" panose="02020603050405020304" pitchFamily="18" charset="0"/>
                          <a:cs typeface="Times New Roman" panose="02020603050405020304" pitchFamily="18" charset="0"/>
                        </a:rPr>
                        <a:t>b/ Nam </a:t>
                      </a:r>
                      <a:r>
                        <a:rPr lang="en-US" sz="2400" smtClean="0">
                          <a:solidFill>
                            <a:srgbClr val="FF0000"/>
                          </a:solidFill>
                          <a:latin typeface="Times New Roman" panose="02020603050405020304" pitchFamily="18" charset="0"/>
                          <a:cs typeface="Times New Roman" panose="02020603050405020304" pitchFamily="18" charset="0"/>
                        </a:rPr>
                        <a:t>không</a:t>
                      </a:r>
                      <a:r>
                        <a:rPr lang="en-US" sz="2400" smtClean="0">
                          <a:solidFill>
                            <a:schemeClr val="tx1"/>
                          </a:solidFill>
                          <a:latin typeface="Times New Roman" panose="02020603050405020304" pitchFamily="18" charset="0"/>
                          <a:cs typeface="Times New Roman" panose="02020603050405020304" pitchFamily="18" charset="0"/>
                        </a:rPr>
                        <a:t> đi Huế.</a:t>
                      </a:r>
                    </a:p>
                    <a:p>
                      <a:pPr marL="0" indent="0">
                        <a:buNone/>
                      </a:pPr>
                      <a:r>
                        <a:rPr lang="en-US" sz="2400" smtClean="0">
                          <a:solidFill>
                            <a:schemeClr val="tx1"/>
                          </a:solidFill>
                          <a:latin typeface="Times New Roman" panose="02020603050405020304" pitchFamily="18" charset="0"/>
                          <a:cs typeface="Times New Roman" panose="02020603050405020304" pitchFamily="18" charset="0"/>
                        </a:rPr>
                        <a:t>    c/ Nam </a:t>
                      </a:r>
                      <a:r>
                        <a:rPr lang="en-US" sz="2400" smtClean="0">
                          <a:solidFill>
                            <a:srgbClr val="FF0000"/>
                          </a:solidFill>
                          <a:latin typeface="Times New Roman" panose="02020603050405020304" pitchFamily="18" charset="0"/>
                          <a:cs typeface="Times New Roman" panose="02020603050405020304" pitchFamily="18" charset="0"/>
                        </a:rPr>
                        <a:t>chưa</a:t>
                      </a:r>
                      <a:r>
                        <a:rPr lang="en-US" sz="2400" smtClean="0">
                          <a:solidFill>
                            <a:schemeClr val="tx1"/>
                          </a:solidFill>
                          <a:latin typeface="Times New Roman" panose="02020603050405020304" pitchFamily="18" charset="0"/>
                          <a:cs typeface="Times New Roman" panose="02020603050405020304" pitchFamily="18" charset="0"/>
                        </a:rPr>
                        <a:t> đi Huế.</a:t>
                      </a:r>
                    </a:p>
                    <a:p>
                      <a:pPr marL="0" indent="0">
                        <a:buNone/>
                      </a:pPr>
                      <a:r>
                        <a:rPr lang="en-US" sz="2400" smtClean="0">
                          <a:solidFill>
                            <a:schemeClr val="tx1"/>
                          </a:solidFill>
                          <a:latin typeface="Times New Roman" panose="02020603050405020304" pitchFamily="18" charset="0"/>
                          <a:cs typeface="Times New Roman" panose="02020603050405020304" pitchFamily="18" charset="0"/>
                        </a:rPr>
                        <a:t>    d/ Nam </a:t>
                      </a:r>
                      <a:r>
                        <a:rPr lang="en-US" sz="2400" smtClean="0">
                          <a:solidFill>
                            <a:srgbClr val="FF0000"/>
                          </a:solidFill>
                          <a:latin typeface="Times New Roman" panose="02020603050405020304" pitchFamily="18" charset="0"/>
                          <a:cs typeface="Times New Roman" panose="02020603050405020304" pitchFamily="18" charset="0"/>
                        </a:rPr>
                        <a:t>chẳng</a:t>
                      </a:r>
                      <a:r>
                        <a:rPr lang="en-US" sz="2400" smtClean="0">
                          <a:solidFill>
                            <a:schemeClr val="tx1"/>
                          </a:solidFill>
                          <a:latin typeface="Times New Roman" panose="02020603050405020304" pitchFamily="18" charset="0"/>
                          <a:cs typeface="Times New Roman" panose="02020603050405020304" pitchFamily="18" charset="0"/>
                        </a:rPr>
                        <a:t> đi Huế.</a:t>
                      </a:r>
                    </a:p>
                    <a:p>
                      <a:endParaRPr lang="en-US">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r>
            </a:tbl>
          </a:graphicData>
        </a:graphic>
      </p:graphicFrame>
      <p:sp>
        <p:nvSpPr>
          <p:cNvPr id="6" name="Down Arrow 5"/>
          <p:cNvSpPr/>
          <p:nvPr/>
        </p:nvSpPr>
        <p:spPr>
          <a:xfrm>
            <a:off x="1905000" y="1714500"/>
            <a:ext cx="1524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90600" y="2432566"/>
            <a:ext cx="2286000" cy="369332"/>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Không có từ phủ định</a:t>
            </a:r>
            <a:endParaRPr lang="en-US">
              <a:latin typeface="Times New Roman" panose="02020603050405020304" pitchFamily="18" charset="0"/>
              <a:cs typeface="Times New Roman" panose="02020603050405020304" pitchFamily="18" charset="0"/>
            </a:endParaRPr>
          </a:p>
        </p:txBody>
      </p:sp>
      <p:sp>
        <p:nvSpPr>
          <p:cNvPr id="8" name="Down Arrow 7"/>
          <p:cNvSpPr/>
          <p:nvPr/>
        </p:nvSpPr>
        <p:spPr>
          <a:xfrm>
            <a:off x="6192654" y="1685624"/>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606316" y="2247900"/>
            <a:ext cx="1617846" cy="369332"/>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Có từ phủ định</a:t>
            </a:r>
            <a:endParaRPr lang="en-US">
              <a:latin typeface="Times New Roman" panose="02020603050405020304" pitchFamily="18" charset="0"/>
              <a:cs typeface="Times New Roman" panose="02020603050405020304" pitchFamily="18" charset="0"/>
            </a:endParaRPr>
          </a:p>
        </p:txBody>
      </p:sp>
      <p:sp>
        <p:nvSpPr>
          <p:cNvPr id="10" name="Down Arrow 9"/>
          <p:cNvSpPr/>
          <p:nvPr/>
        </p:nvSpPr>
        <p:spPr>
          <a:xfrm>
            <a:off x="1905000" y="2807732"/>
            <a:ext cx="152400" cy="6212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9600" y="3657600"/>
            <a:ext cx="3276600" cy="369332"/>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Khẳng định sự việc: Nam đi Huế</a:t>
            </a:r>
            <a:endParaRPr lang="en-US">
              <a:latin typeface="Times New Roman" panose="02020603050405020304" pitchFamily="18" charset="0"/>
              <a:cs typeface="Times New Roman" panose="02020603050405020304" pitchFamily="18" charset="0"/>
            </a:endParaRPr>
          </a:p>
        </p:txBody>
      </p:sp>
      <p:sp>
        <p:nvSpPr>
          <p:cNvPr id="12" name="Down Arrow 11"/>
          <p:cNvSpPr/>
          <p:nvPr/>
        </p:nvSpPr>
        <p:spPr>
          <a:xfrm>
            <a:off x="6241981" y="2623066"/>
            <a:ext cx="222585" cy="5410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385134" y="3208239"/>
            <a:ext cx="1837623" cy="369332"/>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Phủ định sự việc</a:t>
            </a:r>
            <a:endParaRPr lang="en-US">
              <a:latin typeface="Times New Roman" panose="02020603050405020304" pitchFamily="18" charset="0"/>
              <a:cs typeface="Times New Roman" panose="02020603050405020304" pitchFamily="18" charset="0"/>
            </a:endParaRPr>
          </a:p>
        </p:txBody>
      </p:sp>
      <p:sp>
        <p:nvSpPr>
          <p:cNvPr id="14" name="Down Arrow 13"/>
          <p:cNvSpPr/>
          <p:nvPr/>
        </p:nvSpPr>
        <p:spPr>
          <a:xfrm>
            <a:off x="6260432" y="3551465"/>
            <a:ext cx="237222" cy="5450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707580" y="4096533"/>
            <a:ext cx="1515177" cy="369332"/>
          </a:xfrm>
          <a:prstGeom prst="rect">
            <a:avLst/>
          </a:prstGeom>
          <a:noFill/>
        </p:spPr>
        <p:txBody>
          <a:bodyPr wrap="square" rtlCol="0">
            <a:spAutoFit/>
          </a:bodyPr>
          <a:lstStyle/>
          <a:p>
            <a:r>
              <a:rPr lang="en-US" smtClean="0">
                <a:latin typeface="Times New Roman" panose="02020603050405020304" pitchFamily="18" charset="0"/>
                <a:cs typeface="Times New Roman" panose="02020603050405020304" pitchFamily="18" charset="0"/>
              </a:rPr>
              <a:t>Câu phủ định</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67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down)">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arn(inVertical)">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down)">
                                      <p:cBhvr>
                                        <p:cTn id="34" dur="500"/>
                                        <p:tgtEl>
                                          <p:spTgt spid="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down)">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circle(in)">
                                      <p:cBhvr>
                                        <p:cTn id="44" dur="20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wipe(down)">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9" grpId="0"/>
      <p:bldP spid="10" grpId="0" animBg="1"/>
      <p:bldP spid="11" grpId="0"/>
      <p:bldP spid="12" grpId="0" animBg="1"/>
      <p:bldP spid="13" grpId="0"/>
      <p:bldP spid="14" grpId="0" animBg="1"/>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04800"/>
            <a:ext cx="4039518" cy="1020762"/>
          </a:xfrm>
        </p:spPr>
        <p:txBody>
          <a:bodyPr/>
          <a:lstStyle/>
          <a:p>
            <a:r>
              <a:rPr lang="en-US" smtClean="0">
                <a:latin typeface="Times New Roman" panose="02020603050405020304" pitchFamily="18" charset="0"/>
                <a:cs typeface="Times New Roman" panose="02020603050405020304" pitchFamily="18" charset="0"/>
              </a:rPr>
              <a:t>Ví dụ: </a:t>
            </a: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9200" y="1371600"/>
            <a:ext cx="4572000" cy="685800"/>
          </a:xfrm>
        </p:spPr>
        <p:txBody>
          <a:bodyPr/>
          <a:lstStyle/>
          <a:p>
            <a:pPr marL="0" indent="0">
              <a:buNone/>
            </a:pPr>
            <a:r>
              <a:rPr lang="en-US" smtClean="0">
                <a:latin typeface="Times New Roman" panose="02020603050405020304" pitchFamily="18" charset="0"/>
                <a:cs typeface="Times New Roman" panose="02020603050405020304" pitchFamily="18" charset="0"/>
              </a:rPr>
              <a:t>Bạn ấy chạy xe đạp</a:t>
            </a:r>
            <a:r>
              <a:rPr lang="en-US" smtClean="0"/>
              <a:t>.</a:t>
            </a:r>
            <a:endParaRPr lang="en-US"/>
          </a:p>
        </p:txBody>
      </p:sp>
      <p:sp>
        <p:nvSpPr>
          <p:cNvPr id="4" name="TextBox 3"/>
          <p:cNvSpPr txBox="1"/>
          <p:nvPr/>
        </p:nvSpPr>
        <p:spPr>
          <a:xfrm>
            <a:off x="533400" y="2055689"/>
            <a:ext cx="4267200" cy="461665"/>
          </a:xfrm>
          <a:prstGeom prst="rect">
            <a:avLst/>
          </a:prstGeom>
          <a:noFill/>
        </p:spPr>
        <p:txBody>
          <a:bodyPr wrap="square" rtlCol="0">
            <a:spAutoFit/>
          </a:bodyPr>
          <a:lstStyle/>
          <a:p>
            <a:r>
              <a:rPr lang="en-US" sz="2400" smtClean="0"/>
              <a:t>- </a:t>
            </a:r>
            <a:r>
              <a:rPr lang="en-US" sz="2400" smtClean="0">
                <a:latin typeface="Times New Roman" panose="02020603050405020304" pitchFamily="18" charset="0"/>
                <a:cs typeface="Times New Roman" panose="02020603050405020304" pitchFamily="18" charset="0"/>
              </a:rPr>
              <a:t>Không phải bạn ấy chạy xe đạp</a:t>
            </a:r>
            <a:endParaRPr lang="en-US" sz="2400">
              <a:latin typeface="Times New Roman" panose="02020603050405020304" pitchFamily="18" charset="0"/>
              <a:cs typeface="Times New Roman" panose="02020603050405020304" pitchFamily="18" charset="0"/>
            </a:endParaRPr>
          </a:p>
        </p:txBody>
      </p:sp>
      <p:sp>
        <p:nvSpPr>
          <p:cNvPr id="5" name="TextBox 4"/>
          <p:cNvSpPr txBox="1"/>
          <p:nvPr/>
        </p:nvSpPr>
        <p:spPr>
          <a:xfrm>
            <a:off x="572877" y="2524212"/>
            <a:ext cx="3657600" cy="461665"/>
          </a:xfrm>
          <a:prstGeom prst="rect">
            <a:avLst/>
          </a:prstGeom>
          <a:noFill/>
        </p:spPr>
        <p:txBody>
          <a:bodyPr wrap="square" rtlCol="0">
            <a:spAutoFit/>
          </a:bodyPr>
          <a:lstStyle/>
          <a:p>
            <a:r>
              <a:rPr lang="en-US" sz="2400" smtClean="0"/>
              <a:t>-</a:t>
            </a:r>
            <a:r>
              <a:rPr lang="en-US" sz="2400" smtClean="0">
                <a:latin typeface="Times New Roman" panose="02020603050405020304" pitchFamily="18" charset="0"/>
                <a:cs typeface="Times New Roman" panose="02020603050405020304" pitchFamily="18" charset="0"/>
              </a:rPr>
              <a:t>Bạn ấy không chạy xe đạp</a:t>
            </a:r>
            <a:endParaRPr lang="en-US" sz="2400">
              <a:latin typeface="Times New Roman" panose="02020603050405020304" pitchFamily="18" charset="0"/>
              <a:cs typeface="Times New Roman" panose="02020603050405020304" pitchFamily="18" charset="0"/>
            </a:endParaRPr>
          </a:p>
        </p:txBody>
      </p:sp>
      <p:sp>
        <p:nvSpPr>
          <p:cNvPr id="6" name="TextBox 5"/>
          <p:cNvSpPr txBox="1"/>
          <p:nvPr/>
        </p:nvSpPr>
        <p:spPr>
          <a:xfrm>
            <a:off x="533400" y="3011269"/>
            <a:ext cx="5410200" cy="830997"/>
          </a:xfrm>
          <a:prstGeom prst="rect">
            <a:avLst/>
          </a:prstGeom>
          <a:noFill/>
        </p:spPr>
        <p:txBody>
          <a:bodyPr wrap="square" rtlCol="0">
            <a:spAutoFit/>
          </a:bodyPr>
          <a:lstStyle/>
          <a:p>
            <a:r>
              <a:rPr lang="en-US" sz="2400" smtClean="0"/>
              <a:t>-</a:t>
            </a:r>
            <a:r>
              <a:rPr lang="en-US" sz="2400" smtClean="0">
                <a:latin typeface="Times New Roman" panose="02020603050405020304" pitchFamily="18" charset="0"/>
                <a:cs typeface="Times New Roman" panose="02020603050405020304" pitchFamily="18" charset="0"/>
              </a:rPr>
              <a:t>Bạn ấy chạy không phải xe đạp mà là xe điện</a:t>
            </a:r>
            <a:endParaRPr lang="en-US" sz="2400">
              <a:latin typeface="Times New Roman" panose="02020603050405020304" pitchFamily="18" charset="0"/>
              <a:cs typeface="Times New Roman" panose="02020603050405020304" pitchFamily="18" charset="0"/>
            </a:endParaRPr>
          </a:p>
        </p:txBody>
      </p:sp>
      <p:sp>
        <p:nvSpPr>
          <p:cNvPr id="7" name="TextBox 6"/>
          <p:cNvSpPr txBox="1"/>
          <p:nvPr/>
        </p:nvSpPr>
        <p:spPr>
          <a:xfrm>
            <a:off x="532482" y="4343399"/>
            <a:ext cx="5029200" cy="461665"/>
          </a:xfrm>
          <a:prstGeom prst="rect">
            <a:avLst/>
          </a:prstGeom>
          <a:noFill/>
        </p:spPr>
        <p:txBody>
          <a:bodyPr wrap="square" rtlCol="0">
            <a:spAutoFit/>
          </a:bodyPr>
          <a:lstStyle/>
          <a:p>
            <a:r>
              <a:rPr lang="en-US" sz="2400" smtClean="0"/>
              <a:t>-</a:t>
            </a:r>
            <a:r>
              <a:rPr lang="en-US" sz="2400" smtClean="0">
                <a:latin typeface="Times New Roman" panose="02020603050405020304" pitchFamily="18" charset="0"/>
                <a:cs typeface="Times New Roman" panose="02020603050405020304" pitchFamily="18" charset="0"/>
              </a:rPr>
              <a:t>Xe đạp này không phải của bạn ấy.</a:t>
            </a:r>
            <a:endParaRPr lang="en-US" sz="2400">
              <a:latin typeface="Times New Roman" panose="02020603050405020304" pitchFamily="18" charset="0"/>
              <a:cs typeface="Times New Roman" panose="02020603050405020304" pitchFamily="18" charset="0"/>
            </a:endParaRPr>
          </a:p>
        </p:txBody>
      </p:sp>
      <p:sp>
        <p:nvSpPr>
          <p:cNvPr id="8" name="Right Arrow 7"/>
          <p:cNvSpPr/>
          <p:nvPr/>
        </p:nvSpPr>
        <p:spPr>
          <a:xfrm>
            <a:off x="4800600" y="2276489"/>
            <a:ext cx="342900" cy="54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143500" y="2072772"/>
            <a:ext cx="2274524"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Phủ định sự vật</a:t>
            </a:r>
            <a:endParaRPr lang="en-US" sz="2400">
              <a:latin typeface="Times New Roman" panose="02020603050405020304" pitchFamily="18" charset="0"/>
              <a:cs typeface="Times New Roman" panose="02020603050405020304" pitchFamily="18" charset="0"/>
            </a:endParaRPr>
          </a:p>
        </p:txBody>
      </p:sp>
      <p:sp>
        <p:nvSpPr>
          <p:cNvPr id="10" name="Right Arrow 9"/>
          <p:cNvSpPr/>
          <p:nvPr/>
        </p:nvSpPr>
        <p:spPr>
          <a:xfrm>
            <a:off x="4800600" y="2777605"/>
            <a:ext cx="342900" cy="461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154517" y="2569855"/>
            <a:ext cx="2617424"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Phủ định sự việc</a:t>
            </a:r>
            <a:endParaRPr lang="en-US" sz="2400">
              <a:latin typeface="Times New Roman" panose="02020603050405020304" pitchFamily="18" charset="0"/>
              <a:cs typeface="Times New Roman" panose="02020603050405020304" pitchFamily="18" charset="0"/>
            </a:endParaRPr>
          </a:p>
        </p:txBody>
      </p:sp>
      <p:sp>
        <p:nvSpPr>
          <p:cNvPr id="12" name="Right Arrow 11"/>
          <p:cNvSpPr/>
          <p:nvPr/>
        </p:nvSpPr>
        <p:spPr>
          <a:xfrm>
            <a:off x="4786370" y="3597533"/>
            <a:ext cx="368147" cy="923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54517" y="3409190"/>
            <a:ext cx="27432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Phủ định tính chất</a:t>
            </a:r>
            <a:endParaRPr lang="en-US" sz="2400">
              <a:latin typeface="Times New Roman" panose="02020603050405020304" pitchFamily="18" charset="0"/>
              <a:cs typeface="Times New Roman" panose="02020603050405020304" pitchFamily="18" charset="0"/>
            </a:endParaRPr>
          </a:p>
        </p:txBody>
      </p:sp>
      <p:sp>
        <p:nvSpPr>
          <p:cNvPr id="14" name="Right Arrow 13"/>
          <p:cNvSpPr/>
          <p:nvPr/>
        </p:nvSpPr>
        <p:spPr>
          <a:xfrm>
            <a:off x="4786370" y="4876800"/>
            <a:ext cx="357130" cy="1084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5257800" y="4700200"/>
            <a:ext cx="29718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Phủ định quan hệ</a:t>
            </a:r>
            <a:endParaRPr lang="en-US" sz="2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8148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barn(inVertical)">
                                      <p:cBhvr>
                                        <p:cTn id="55" dur="500"/>
                                        <p:tgtEl>
                                          <p:spTgt spid="13"/>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additive="base">
                                        <p:cTn id="60" dur="500" fill="hold"/>
                                        <p:tgtEl>
                                          <p:spTgt spid="7"/>
                                        </p:tgtEl>
                                        <p:attrNameLst>
                                          <p:attrName>ppt_x</p:attrName>
                                        </p:attrNameLst>
                                      </p:cBhvr>
                                      <p:tavLst>
                                        <p:tav tm="0">
                                          <p:val>
                                            <p:strVal val="#ppt_x"/>
                                          </p:val>
                                        </p:tav>
                                        <p:tav tm="100000">
                                          <p:val>
                                            <p:strVal val="#ppt_x"/>
                                          </p:val>
                                        </p:tav>
                                      </p:tavLst>
                                    </p:anim>
                                    <p:anim calcmode="lin" valueType="num">
                                      <p:cBhvr additive="base">
                                        <p:cTn id="6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6" presetClass="entr" presetSubtype="16" fill="hold" grpId="0" nodeType="click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circle(in)">
                                      <p:cBhvr>
                                        <p:cTn id="66" dur="20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6" presetClass="entr" presetSubtype="16"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circle(in)">
                                      <p:cBhvr>
                                        <p:cTn id="7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8" grpId="0" animBg="1"/>
      <p:bldP spid="9" grpId="0"/>
      <p:bldP spid="10" grpId="0" animBg="1"/>
      <p:bldP spid="11" grpId="0"/>
      <p:bldP spid="12" grpId="0" animBg="1"/>
      <p:bldP spid="13" grpId="0"/>
      <p:bldP spid="14" grpId="0" animBg="1"/>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3200400"/>
          </a:xfrm>
        </p:spPr>
        <p:txBody>
          <a:bodyPr>
            <a:noAutofit/>
          </a:bodyPr>
          <a:lstStyle/>
          <a:p>
            <a:pPr marL="0" indent="0">
              <a:spcBef>
                <a:spcPts val="0"/>
              </a:spcBef>
              <a:buNone/>
            </a:pPr>
            <a:r>
              <a:rPr lang="en-US" sz="2400" smtClean="0">
                <a:latin typeface="Times New Roman" panose="02020603050405020304" pitchFamily="18" charset="0"/>
                <a:cs typeface="Times New Roman" panose="02020603050405020304" pitchFamily="18" charset="0"/>
              </a:rPr>
              <a:t>2/ Đọc đoạn trích sau và trả lời câu hỏi;</a:t>
            </a:r>
          </a:p>
          <a:p>
            <a:pPr marL="0" indent="0">
              <a:spcBef>
                <a:spcPts val="0"/>
              </a:spcBef>
              <a:buNone/>
            </a:pPr>
            <a:r>
              <a:rPr lang="en-US" sz="2400" smtClean="0">
                <a:latin typeface="Times New Roman" panose="02020603050405020304" pitchFamily="18" charset="0"/>
                <a:cs typeface="Times New Roman" panose="02020603050405020304" pitchFamily="18" charset="0"/>
              </a:rPr>
              <a:t>     Thầy sờ vòi bảo;</a:t>
            </a:r>
          </a:p>
          <a:p>
            <a:pPr marL="0" indent="0">
              <a:spcBef>
                <a:spcPts val="0"/>
              </a:spcBef>
              <a:buNone/>
            </a:pPr>
            <a:r>
              <a:rPr lang="en-US" sz="2400" smtClean="0">
                <a:latin typeface="Times New Roman" panose="02020603050405020304" pitchFamily="18" charset="0"/>
                <a:cs typeface="Times New Roman" panose="02020603050405020304" pitchFamily="18" charset="0"/>
              </a:rPr>
              <a:t>-Tưởng con voi như thế nào, hóa ra nó sun sun như con đỉa.</a:t>
            </a:r>
          </a:p>
          <a:p>
            <a:pPr marL="0" indent="0">
              <a:spcBef>
                <a:spcPts val="0"/>
              </a:spcBef>
              <a:buNone/>
            </a:pPr>
            <a:r>
              <a:rPr lang="en-US" sz="2400" smtClean="0">
                <a:latin typeface="Times New Roman" panose="02020603050405020304" pitchFamily="18" charset="0"/>
                <a:cs typeface="Times New Roman" panose="02020603050405020304" pitchFamily="18" charset="0"/>
              </a:rPr>
              <a:t>     Thầy sờ ngà bảo:</a:t>
            </a:r>
          </a:p>
          <a:p>
            <a:pPr marL="0" indent="0">
              <a:spcBef>
                <a:spcPts val="0"/>
              </a:spcBef>
              <a:buNone/>
            </a:pPr>
            <a:r>
              <a:rPr lang="en-US" sz="2400" smtClean="0">
                <a:latin typeface="Times New Roman" panose="02020603050405020304" pitchFamily="18" charset="0"/>
                <a:cs typeface="Times New Roman" panose="02020603050405020304" pitchFamily="18" charset="0"/>
              </a:rPr>
              <a:t>-Không phải, nó chần chẫn như cái đòn càn.</a:t>
            </a:r>
          </a:p>
          <a:p>
            <a:pPr marL="0" indent="0">
              <a:spcBef>
                <a:spcPts val="0"/>
              </a:spcBef>
              <a:buNone/>
            </a:pPr>
            <a:r>
              <a:rPr lang="en-US" sz="2400" smtClean="0">
                <a:latin typeface="Times New Roman" panose="02020603050405020304" pitchFamily="18" charset="0"/>
                <a:cs typeface="Times New Roman" panose="02020603050405020304" pitchFamily="18" charset="0"/>
              </a:rPr>
              <a:t>     Thầy sờ tai bảo:</a:t>
            </a:r>
          </a:p>
          <a:p>
            <a:pPr marL="0" indent="0">
              <a:spcBef>
                <a:spcPts val="0"/>
              </a:spcBef>
              <a:buNone/>
            </a:pPr>
            <a:r>
              <a:rPr lang="en-US" sz="2400" smtClean="0">
                <a:latin typeface="Times New Roman" panose="02020603050405020304" pitchFamily="18" charset="0"/>
                <a:cs typeface="Times New Roman" panose="02020603050405020304" pitchFamily="18" charset="0"/>
              </a:rPr>
              <a:t>-Đâu có! Nó bè bè như cái quạt thóc.</a:t>
            </a:r>
          </a:p>
          <a:p>
            <a:pPr marL="0" indent="0">
              <a:spcBef>
                <a:spcPts val="0"/>
              </a:spcBef>
              <a:buNone/>
            </a:pPr>
            <a:r>
              <a:rPr lang="en-US" sz="2400" smtClean="0">
                <a:latin typeface="Times New Roman" panose="02020603050405020304" pitchFamily="18" charset="0"/>
                <a:cs typeface="Times New Roman" panose="02020603050405020304" pitchFamily="18" charset="0"/>
              </a:rPr>
              <a:t>                                                    ( Thầy bói xem voi )</a:t>
            </a:r>
            <a:endParaRPr lang="en-US" sz="2400">
              <a:latin typeface="Times New Roman" panose="02020603050405020304" pitchFamily="18" charset="0"/>
              <a:cs typeface="Times New Roman" panose="02020603050405020304" pitchFamily="18" charset="0"/>
            </a:endParaRPr>
          </a:p>
        </p:txBody>
      </p:sp>
      <p:sp>
        <p:nvSpPr>
          <p:cNvPr id="6" name="TextBox 5"/>
          <p:cNvSpPr txBox="1"/>
          <p:nvPr/>
        </p:nvSpPr>
        <p:spPr>
          <a:xfrm>
            <a:off x="325655" y="3429000"/>
            <a:ext cx="8610600" cy="1692771"/>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                </a:t>
            </a:r>
            <a:r>
              <a:rPr lang="en-US" sz="2000" smtClean="0">
                <a:latin typeface="Times New Roman" panose="02020603050405020304" pitchFamily="18" charset="0"/>
                <a:cs typeface="Times New Roman" panose="02020603050405020304" pitchFamily="18" charset="0"/>
              </a:rPr>
              <a:t>Câu hỏi:</a:t>
            </a:r>
          </a:p>
          <a:p>
            <a:r>
              <a:rPr lang="en-US" sz="2000" smtClean="0">
                <a:latin typeface="Times New Roman" panose="02020603050405020304" pitchFamily="18" charset="0"/>
                <a:cs typeface="Times New Roman" panose="02020603050405020304" pitchFamily="18" charset="0"/>
              </a:rPr>
              <a:t>-Trong đoạn trích trên, những câu nào có từ ngữ phủ định?</a:t>
            </a:r>
          </a:p>
          <a:p>
            <a:r>
              <a:rPr lang="en-US" sz="2000" smtClean="0">
                <a:latin typeface="Times New Roman" panose="02020603050405020304" pitchFamily="18" charset="0"/>
                <a:cs typeface="Times New Roman" panose="02020603050405020304" pitchFamily="18" charset="0"/>
              </a:rPr>
              <a:t>-Mấy ông thầy bói xem voi dùng những câu có từ ngữ phủ định để làm gì? (phản bác một ý kiến, nhận định của người đối thoại hay để thông báo, xác nhận không có sự vật, sự việc, tính chất, quan hệ nào đó?)</a:t>
            </a:r>
            <a:endParaRPr lang="en-US" sz="2000">
              <a:latin typeface="Times New Roman" panose="02020603050405020304" pitchFamily="18" charset="0"/>
              <a:cs typeface="Times New Roman" panose="02020603050405020304" pitchFamily="18" charset="0"/>
            </a:endParaRPr>
          </a:p>
        </p:txBody>
      </p:sp>
      <p:sp>
        <p:nvSpPr>
          <p:cNvPr id="2" name="TextBox 1"/>
          <p:cNvSpPr txBox="1"/>
          <p:nvPr/>
        </p:nvSpPr>
        <p:spPr>
          <a:xfrm>
            <a:off x="457200" y="2057400"/>
            <a:ext cx="5410200" cy="369332"/>
          </a:xfrm>
          <a:prstGeom prst="rect">
            <a:avLst/>
          </a:prstGeom>
          <a:noFill/>
        </p:spPr>
        <p:txBody>
          <a:bodyPr wrap="square" rtlCol="0">
            <a:spAutoFit/>
          </a:bodyPr>
          <a:lstStyle/>
          <a:p>
            <a:r>
              <a:rPr lang="en-US" smtClean="0"/>
              <a:t>--------------------------------------------------------------------------</a:t>
            </a:r>
            <a:endParaRPr lang="en-US"/>
          </a:p>
        </p:txBody>
      </p:sp>
      <p:sp>
        <p:nvSpPr>
          <p:cNvPr id="4" name="TextBox 3"/>
          <p:cNvSpPr txBox="1"/>
          <p:nvPr/>
        </p:nvSpPr>
        <p:spPr>
          <a:xfrm>
            <a:off x="325655" y="2762451"/>
            <a:ext cx="1295400" cy="369332"/>
          </a:xfrm>
          <a:prstGeom prst="rect">
            <a:avLst/>
          </a:prstGeom>
          <a:noFill/>
        </p:spPr>
        <p:txBody>
          <a:bodyPr wrap="square" rtlCol="0">
            <a:spAutoFit/>
          </a:bodyPr>
          <a:lstStyle/>
          <a:p>
            <a:r>
              <a:rPr lang="en-US" smtClean="0"/>
              <a:t>---------------</a:t>
            </a:r>
            <a:endParaRPr lang="en-US"/>
          </a:p>
        </p:txBody>
      </p:sp>
      <p:sp>
        <p:nvSpPr>
          <p:cNvPr id="5" name="Right Arrow 4"/>
          <p:cNvSpPr/>
          <p:nvPr/>
        </p:nvSpPr>
        <p:spPr>
          <a:xfrm>
            <a:off x="685800" y="53340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5263634"/>
            <a:ext cx="7086600" cy="707886"/>
          </a:xfrm>
          <a:prstGeom prst="rect">
            <a:avLst/>
          </a:prstGeom>
          <a:noFill/>
        </p:spPr>
        <p:txBody>
          <a:bodyPr wrap="square" rtlCol="0">
            <a:spAutoFit/>
          </a:bodyPr>
          <a:lstStyle/>
          <a:p>
            <a:r>
              <a:rPr lang="en-US" sz="2000">
                <a:latin typeface="Times New Roman" panose="02020603050405020304" pitchFamily="18" charset="0"/>
                <a:cs typeface="Times New Roman" panose="02020603050405020304" pitchFamily="18" charset="0"/>
              </a:rPr>
              <a:t>Để phản bác một ý kiến, nhận định của người khác: Câu phủ định bác bỏ</a:t>
            </a:r>
          </a:p>
        </p:txBody>
      </p:sp>
    </p:spTree>
    <p:extLst>
      <p:ext uri="{BB962C8B-B14F-4D97-AF65-F5344CB8AC3E}">
        <p14:creationId xmlns:p14="http://schemas.microsoft.com/office/powerpoint/2010/main" val="40214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4" grpId="0"/>
      <p:bldP spid="5"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413266"/>
            <a:ext cx="4419600" cy="501134"/>
          </a:xfrm>
        </p:spPr>
        <p:txBody>
          <a:bodyPr>
            <a:normAutofit fontScale="90000"/>
          </a:bodyPr>
          <a:lstStyle/>
          <a:p>
            <a:r>
              <a:rPr lang="en-US" sz="3200" smtClean="0">
                <a:latin typeface="Times New Roman" panose="02020603050405020304" pitchFamily="18" charset="0"/>
                <a:cs typeface="Times New Roman" panose="02020603050405020304" pitchFamily="18" charset="0"/>
              </a:rPr>
              <a:t>CÂU PHỦ ĐỊNH</a:t>
            </a:r>
            <a:endParaRPr lang="en-US" sz="320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2438401"/>
            <a:ext cx="8458200" cy="761999"/>
          </a:xfrm>
        </p:spPr>
        <p:txBody>
          <a:bodyPr>
            <a:normAutofit fontScale="92500" lnSpcReduction="20000"/>
          </a:bodyPr>
          <a:lstStyle/>
          <a:p>
            <a:pPr marL="0" indent="0">
              <a:buNone/>
            </a:pPr>
            <a:r>
              <a:rPr lang="en-US"/>
              <a:t> </a:t>
            </a:r>
            <a:r>
              <a:rPr lang="en-US" sz="2600">
                <a:latin typeface="Times New Roman" panose="02020603050405020304" pitchFamily="18" charset="0"/>
                <a:cs typeface="Times New Roman" panose="02020603050405020304" pitchFamily="18" charset="0"/>
              </a:rPr>
              <a:t>Câu (b), (c), (d): Có chứa từ phủ định: không, chưa, chẳng, …:Phủ định sự việc </a:t>
            </a:r>
            <a:endParaRPr lang="en-US">
              <a:latin typeface="Times New Roman" panose="02020603050405020304" pitchFamily="18" charset="0"/>
              <a:cs typeface="Times New Roman" panose="02020603050405020304" pitchFamily="18" charset="0"/>
            </a:endParaRPr>
          </a:p>
        </p:txBody>
      </p:sp>
      <p:sp>
        <p:nvSpPr>
          <p:cNvPr id="4" name="TextBox 3"/>
          <p:cNvSpPr txBox="1"/>
          <p:nvPr/>
        </p:nvSpPr>
        <p:spPr>
          <a:xfrm>
            <a:off x="493923" y="228600"/>
            <a:ext cx="990600" cy="369332"/>
          </a:xfrm>
          <a:prstGeom prst="rect">
            <a:avLst/>
          </a:prstGeom>
          <a:noFill/>
        </p:spPr>
        <p:txBody>
          <a:bodyPr wrap="square" rtlCol="0">
            <a:spAutoFit/>
          </a:bodyPr>
          <a:lstStyle/>
          <a:p>
            <a:r>
              <a:rPr lang="en-US" u="sng" smtClean="0">
                <a:latin typeface="Times New Roman" panose="02020603050405020304" pitchFamily="18" charset="0"/>
                <a:cs typeface="Times New Roman" panose="02020603050405020304" pitchFamily="18" charset="0"/>
              </a:rPr>
              <a:t>Ghi bài:</a:t>
            </a:r>
            <a:endParaRPr lang="en-US" u="sng">
              <a:latin typeface="Times New Roman" panose="02020603050405020304" pitchFamily="18" charset="0"/>
              <a:cs typeface="Times New Roman" panose="02020603050405020304" pitchFamily="18" charset="0"/>
            </a:endParaRPr>
          </a:p>
        </p:txBody>
      </p:sp>
      <p:sp>
        <p:nvSpPr>
          <p:cNvPr id="6" name="TextBox 5"/>
          <p:cNvSpPr txBox="1"/>
          <p:nvPr/>
        </p:nvSpPr>
        <p:spPr>
          <a:xfrm>
            <a:off x="762000" y="990600"/>
            <a:ext cx="64770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I. </a:t>
            </a:r>
            <a:r>
              <a:rPr lang="en-US" sz="2400" u="sng">
                <a:latin typeface="Times New Roman" panose="02020603050405020304" pitchFamily="18" charset="0"/>
                <a:cs typeface="Times New Roman" panose="02020603050405020304" pitchFamily="18" charset="0"/>
              </a:rPr>
              <a:t>ĐẶC ĐIỂM HÌNH THỨC VÀ CHỨC NĂNG</a:t>
            </a:r>
            <a:r>
              <a:rPr lang="en-US" sz="2400">
                <a:latin typeface="Times New Roman" panose="02020603050405020304" pitchFamily="18" charset="0"/>
                <a:cs typeface="Times New Roman" panose="02020603050405020304" pitchFamily="18" charset="0"/>
              </a:rPr>
              <a:t>:</a:t>
            </a:r>
          </a:p>
        </p:txBody>
      </p:sp>
      <p:sp>
        <p:nvSpPr>
          <p:cNvPr id="7" name="TextBox 6"/>
          <p:cNvSpPr txBox="1"/>
          <p:nvPr/>
        </p:nvSpPr>
        <p:spPr>
          <a:xfrm>
            <a:off x="1219200" y="1452265"/>
            <a:ext cx="19050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a. </a:t>
            </a:r>
            <a:r>
              <a:rPr lang="en-US" sz="2400" u="sng">
                <a:latin typeface="Times New Roman" panose="02020603050405020304" pitchFamily="18" charset="0"/>
                <a:cs typeface="Times New Roman" panose="02020603050405020304" pitchFamily="18" charset="0"/>
              </a:rPr>
              <a:t>Vd: </a:t>
            </a:r>
            <a:r>
              <a:rPr lang="en-US" sz="2400" u="sng" smtClean="0">
                <a:latin typeface="Times New Roman" panose="02020603050405020304" pitchFamily="18" charset="0"/>
                <a:cs typeface="Times New Roman" panose="02020603050405020304" pitchFamily="18" charset="0"/>
              </a:rPr>
              <a:t>sgk/52</a:t>
            </a:r>
            <a:endParaRPr lang="en-US" sz="2400">
              <a:latin typeface="Times New Roman" panose="02020603050405020304" pitchFamily="18" charset="0"/>
              <a:cs typeface="Times New Roman" panose="02020603050405020304" pitchFamily="18" charset="0"/>
            </a:endParaRPr>
          </a:p>
        </p:txBody>
      </p:sp>
      <p:sp>
        <p:nvSpPr>
          <p:cNvPr id="8" name="TextBox 7"/>
          <p:cNvSpPr txBox="1"/>
          <p:nvPr/>
        </p:nvSpPr>
        <p:spPr>
          <a:xfrm>
            <a:off x="723900" y="1920357"/>
            <a:ext cx="1600200" cy="461665"/>
          </a:xfrm>
          <a:prstGeom prst="rect">
            <a:avLst/>
          </a:prstGeom>
          <a:noFill/>
        </p:spPr>
        <p:txBody>
          <a:bodyPr wrap="square" rtlCol="0">
            <a:spAutoFit/>
          </a:bodyPr>
          <a:lstStyle/>
          <a:p>
            <a:r>
              <a:rPr lang="en-US" sz="2400" u="sng">
                <a:latin typeface="Times New Roman" panose="02020603050405020304" pitchFamily="18" charset="0"/>
                <a:cs typeface="Times New Roman" panose="02020603050405020304" pitchFamily="18" charset="0"/>
              </a:rPr>
              <a:t>*Mục (1):</a:t>
            </a:r>
          </a:p>
        </p:txBody>
      </p:sp>
      <p:sp>
        <p:nvSpPr>
          <p:cNvPr id="9" name="Right Arrow 8"/>
          <p:cNvSpPr/>
          <p:nvPr/>
        </p:nvSpPr>
        <p:spPr>
          <a:xfrm>
            <a:off x="914400" y="3276600"/>
            <a:ext cx="6096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1676400" y="3147277"/>
            <a:ext cx="33528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Câu phủ định miêu </a:t>
            </a:r>
            <a:r>
              <a:rPr lang="en-US" sz="2400" smtClean="0">
                <a:latin typeface="Times New Roman" panose="02020603050405020304" pitchFamily="18" charset="0"/>
                <a:cs typeface="Times New Roman" panose="02020603050405020304" pitchFamily="18" charset="0"/>
              </a:rPr>
              <a:t>tả</a:t>
            </a:r>
            <a:endParaRPr lang="en-US" sz="2400">
              <a:latin typeface="Times New Roman" panose="02020603050405020304" pitchFamily="18" charset="0"/>
              <a:cs typeface="Times New Roman" panose="02020603050405020304" pitchFamily="18" charset="0"/>
            </a:endParaRPr>
          </a:p>
        </p:txBody>
      </p:sp>
      <p:sp>
        <p:nvSpPr>
          <p:cNvPr id="11" name="TextBox 10"/>
          <p:cNvSpPr txBox="1"/>
          <p:nvPr/>
        </p:nvSpPr>
        <p:spPr>
          <a:xfrm>
            <a:off x="723900" y="3733800"/>
            <a:ext cx="14478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a:t>
            </a:r>
            <a:r>
              <a:rPr lang="en-US" sz="2400" u="sng">
                <a:latin typeface="Times New Roman" panose="02020603050405020304" pitchFamily="18" charset="0"/>
                <a:cs typeface="Times New Roman" panose="02020603050405020304" pitchFamily="18" charset="0"/>
              </a:rPr>
              <a:t>Mục (2</a:t>
            </a:r>
            <a:r>
              <a:rPr lang="en-US" sz="2400" u="sng" smtClean="0">
                <a:latin typeface="Times New Roman" panose="02020603050405020304" pitchFamily="18" charset="0"/>
                <a:cs typeface="Times New Roman" panose="02020603050405020304" pitchFamily="18" charset="0"/>
              </a:rPr>
              <a:t>):</a:t>
            </a:r>
            <a:endParaRPr lang="en-US" sz="2400" u="sng">
              <a:latin typeface="Times New Roman" panose="02020603050405020304" pitchFamily="18" charset="0"/>
              <a:cs typeface="Times New Roman" panose="02020603050405020304" pitchFamily="18" charset="0"/>
            </a:endParaRPr>
          </a:p>
        </p:txBody>
      </p:sp>
      <p:sp>
        <p:nvSpPr>
          <p:cNvPr id="12" name="TextBox 11"/>
          <p:cNvSpPr txBox="1"/>
          <p:nvPr/>
        </p:nvSpPr>
        <p:spPr>
          <a:xfrm>
            <a:off x="723900" y="4195465"/>
            <a:ext cx="5753100" cy="1200329"/>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Từ ngữ phủ định có trong các câu:</a:t>
            </a:r>
          </a:p>
          <a:p>
            <a:r>
              <a:rPr lang="en-US" sz="2400">
                <a:latin typeface="Times New Roman" panose="02020603050405020304" pitchFamily="18" charset="0"/>
                <a:cs typeface="Times New Roman" panose="02020603050405020304" pitchFamily="18" charset="0"/>
              </a:rPr>
              <a:t>-Không phải,</a:t>
            </a:r>
          </a:p>
          <a:p>
            <a:r>
              <a:rPr lang="en-US" sz="2400">
                <a:latin typeface="Times New Roman" panose="02020603050405020304" pitchFamily="18" charset="0"/>
                <a:cs typeface="Times New Roman" panose="02020603050405020304" pitchFamily="18" charset="0"/>
              </a:rPr>
              <a:t>-Đâu có </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13" name="TextBox 12"/>
          <p:cNvSpPr txBox="1"/>
          <p:nvPr/>
        </p:nvSpPr>
        <p:spPr>
          <a:xfrm>
            <a:off x="1219200" y="5431050"/>
            <a:ext cx="6781800" cy="830997"/>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Để </a:t>
            </a:r>
            <a:r>
              <a:rPr lang="en-US" sz="2400">
                <a:latin typeface="Times New Roman" panose="02020603050405020304" pitchFamily="18" charset="0"/>
                <a:cs typeface="Times New Roman" panose="02020603050405020304" pitchFamily="18" charset="0"/>
              </a:rPr>
              <a:t>phản bác một ý kiến, nhận định của người khác: Câu phủ định bác </a:t>
            </a:r>
            <a:r>
              <a:rPr lang="en-US" sz="2400" smtClean="0">
                <a:latin typeface="Times New Roman" panose="02020603050405020304" pitchFamily="18" charset="0"/>
                <a:cs typeface="Times New Roman" panose="02020603050405020304" pitchFamily="18" charset="0"/>
              </a:rPr>
              <a:t>bỏ</a:t>
            </a:r>
            <a:endParaRPr lang="en-US" sz="2400">
              <a:latin typeface="Times New Roman" panose="02020603050405020304" pitchFamily="18" charset="0"/>
              <a:cs typeface="Times New Roman" panose="02020603050405020304" pitchFamily="18" charset="0"/>
            </a:endParaRPr>
          </a:p>
        </p:txBody>
      </p:sp>
      <p:sp>
        <p:nvSpPr>
          <p:cNvPr id="14" name="Right Arrow 13"/>
          <p:cNvSpPr/>
          <p:nvPr/>
        </p:nvSpPr>
        <p:spPr>
          <a:xfrm>
            <a:off x="533400" y="56388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615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barn(inVertical)">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circle(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1000"/>
                                        <p:tgtEl>
                                          <p:spTgt spid="14"/>
                                        </p:tgtEl>
                                      </p:cBhvr>
                                    </p:animEffect>
                                    <p:anim calcmode="lin" valueType="num">
                                      <p:cBhvr>
                                        <p:cTn id="49" dur="1000" fill="hold"/>
                                        <p:tgtEl>
                                          <p:spTgt spid="14"/>
                                        </p:tgtEl>
                                        <p:attrNameLst>
                                          <p:attrName>ppt_x</p:attrName>
                                        </p:attrNameLst>
                                      </p:cBhvr>
                                      <p:tavLst>
                                        <p:tav tm="0">
                                          <p:val>
                                            <p:strVal val="#ppt_x"/>
                                          </p:val>
                                        </p:tav>
                                        <p:tav tm="100000">
                                          <p:val>
                                            <p:strVal val="#ppt_x"/>
                                          </p:val>
                                        </p:tav>
                                      </p:tavLst>
                                    </p:anim>
                                    <p:anim calcmode="lin" valueType="num">
                                      <p:cBhvr>
                                        <p:cTn id="5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fade">
                                      <p:cBhvr>
                                        <p:cTn id="55" dur="1000"/>
                                        <p:tgtEl>
                                          <p:spTgt spid="13"/>
                                        </p:tgtEl>
                                      </p:cBhvr>
                                    </p:animEffect>
                                    <p:anim calcmode="lin" valueType="num">
                                      <p:cBhvr>
                                        <p:cTn id="56" dur="1000" fill="hold"/>
                                        <p:tgtEl>
                                          <p:spTgt spid="13"/>
                                        </p:tgtEl>
                                        <p:attrNameLst>
                                          <p:attrName>ppt_x</p:attrName>
                                        </p:attrNameLst>
                                      </p:cBhvr>
                                      <p:tavLst>
                                        <p:tav tm="0">
                                          <p:val>
                                            <p:strVal val="#ppt_x"/>
                                          </p:val>
                                        </p:tav>
                                        <p:tav tm="100000">
                                          <p:val>
                                            <p:strVal val="#ppt_x"/>
                                          </p:val>
                                        </p:tav>
                                      </p:tavLst>
                                    </p:anim>
                                    <p:anim calcmode="lin" valueType="num">
                                      <p:cBhvr>
                                        <p:cTn id="5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P spid="9" grpId="0" animBg="1"/>
      <p:bldP spid="10" grpId="0"/>
      <p:bldP spid="11" grpId="0"/>
      <p:bldP spid="12" grpId="0"/>
      <p:bldP spid="13" grpId="0"/>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14400"/>
            <a:ext cx="3733800" cy="503238"/>
          </a:xfrm>
        </p:spPr>
        <p:txBody>
          <a:bodyPr>
            <a:noAutofit/>
          </a:bodyPr>
          <a:lstStyle/>
          <a:p>
            <a:r>
              <a:rPr lang="en-US" sz="2400">
                <a:latin typeface="Times New Roman" panose="02020603050405020304" pitchFamily="18" charset="0"/>
                <a:cs typeface="Times New Roman" panose="02020603050405020304" pitchFamily="18" charset="0"/>
              </a:rPr>
              <a:t>1. </a:t>
            </a:r>
            <a:r>
              <a:rPr lang="en-US" sz="2400" u="sng">
                <a:latin typeface="Times New Roman" panose="02020603050405020304" pitchFamily="18" charset="0"/>
                <a:cs typeface="Times New Roman" panose="02020603050405020304" pitchFamily="18" charset="0"/>
              </a:rPr>
              <a:t>Hình thức</a:t>
            </a:r>
            <a:r>
              <a:rPr lang="en-US" sz="2400">
                <a:latin typeface="Times New Roman" panose="02020603050405020304" pitchFamily="18" charset="0"/>
                <a:cs typeface="Times New Roman" panose="02020603050405020304" pitchFamily="18" charset="0"/>
              </a:rPr>
              <a:t>:</a:t>
            </a:r>
          </a:p>
        </p:txBody>
      </p:sp>
      <p:sp>
        <p:nvSpPr>
          <p:cNvPr id="3" name="Content Placeholder 2"/>
          <p:cNvSpPr>
            <a:spLocks noGrp="1"/>
          </p:cNvSpPr>
          <p:nvPr>
            <p:ph idx="1"/>
          </p:nvPr>
        </p:nvSpPr>
        <p:spPr>
          <a:xfrm>
            <a:off x="457200" y="1600201"/>
            <a:ext cx="8229600" cy="990600"/>
          </a:xfrm>
        </p:spPr>
        <p:txBody>
          <a:bodyPr>
            <a:normAutofit/>
          </a:bodyPr>
          <a:lstStyle/>
          <a:p>
            <a:pPr marL="0" indent="0">
              <a:buNone/>
            </a:pPr>
            <a:r>
              <a:rPr lang="en-US" sz="2400" smtClean="0"/>
              <a:t>    </a:t>
            </a:r>
            <a:r>
              <a:rPr lang="en-US" sz="2400" smtClean="0">
                <a:latin typeface="Times New Roman" panose="02020603050405020304" pitchFamily="18" charset="0"/>
                <a:cs typeface="Times New Roman" panose="02020603050405020304" pitchFamily="18" charset="0"/>
              </a:rPr>
              <a:t>Có </a:t>
            </a:r>
            <a:r>
              <a:rPr lang="en-US" sz="2400">
                <a:latin typeface="Times New Roman" panose="02020603050405020304" pitchFamily="18" charset="0"/>
                <a:cs typeface="Times New Roman" panose="02020603050405020304" pitchFamily="18" charset="0"/>
              </a:rPr>
              <a:t>những từ ngữ phủ định: không, chưa</a:t>
            </a:r>
            <a:r>
              <a:rPr lang="en-US" sz="2400" smtClean="0">
                <a:latin typeface="Times New Roman" panose="02020603050405020304" pitchFamily="18" charset="0"/>
                <a:cs typeface="Times New Roman" panose="02020603050405020304" pitchFamily="18" charset="0"/>
              </a:rPr>
              <a:t>, chẳng, chả, không phải (là), đâu có phải (là), </a:t>
            </a:r>
            <a:r>
              <a:rPr lang="en-US" sz="2400">
                <a:latin typeface="Times New Roman" panose="02020603050405020304" pitchFamily="18" charset="0"/>
                <a:cs typeface="Times New Roman" panose="02020603050405020304" pitchFamily="18" charset="0"/>
              </a:rPr>
              <a:t>đâu (có),…</a:t>
            </a:r>
          </a:p>
          <a:p>
            <a:pPr marL="0" indent="0">
              <a:buNone/>
            </a:pPr>
            <a:endParaRPr lang="en-US"/>
          </a:p>
        </p:txBody>
      </p:sp>
      <p:sp>
        <p:nvSpPr>
          <p:cNvPr id="4" name="Right Arrow 3"/>
          <p:cNvSpPr/>
          <p:nvPr/>
        </p:nvSpPr>
        <p:spPr>
          <a:xfrm>
            <a:off x="609600" y="381000"/>
            <a:ext cx="1143000" cy="5334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TextBox 5"/>
          <p:cNvSpPr txBox="1"/>
          <p:nvPr/>
        </p:nvSpPr>
        <p:spPr>
          <a:xfrm>
            <a:off x="2057400" y="2666999"/>
            <a:ext cx="19050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2. </a:t>
            </a:r>
            <a:r>
              <a:rPr lang="en-US" sz="2400" u="sng">
                <a:latin typeface="Times New Roman" panose="02020603050405020304" pitchFamily="18" charset="0"/>
                <a:cs typeface="Times New Roman" panose="02020603050405020304" pitchFamily="18" charset="0"/>
              </a:rPr>
              <a:t>Chức năng</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7" name="TextBox 6"/>
          <p:cNvSpPr txBox="1"/>
          <p:nvPr/>
        </p:nvSpPr>
        <p:spPr>
          <a:xfrm>
            <a:off x="381000" y="3429000"/>
            <a:ext cx="8382000" cy="830997"/>
          </a:xfrm>
          <a:prstGeom prst="rect">
            <a:avLst/>
          </a:prstGeom>
          <a:noFill/>
        </p:spPr>
        <p:txBody>
          <a:bodyPr wrap="square" rtlCol="0">
            <a:spAutoFit/>
          </a:bodyPr>
          <a:lstStyle/>
          <a:p>
            <a:r>
              <a:rPr lang="en-US" sz="2400" smtClean="0"/>
              <a:t>-</a:t>
            </a:r>
            <a:r>
              <a:rPr lang="en-US" sz="2400" smtClean="0">
                <a:latin typeface="Times New Roman" panose="02020603050405020304" pitchFamily="18" charset="0"/>
                <a:cs typeface="Times New Roman" panose="02020603050405020304" pitchFamily="18" charset="0"/>
              </a:rPr>
              <a:t>Thông </a:t>
            </a:r>
            <a:r>
              <a:rPr lang="en-US" sz="2400">
                <a:latin typeface="Times New Roman" panose="02020603050405020304" pitchFamily="18" charset="0"/>
                <a:cs typeface="Times New Roman" panose="02020603050405020304" pitchFamily="18" charset="0"/>
              </a:rPr>
              <a:t>báo, xác </a:t>
            </a:r>
            <a:r>
              <a:rPr lang="en-US" sz="2400" smtClean="0">
                <a:latin typeface="Times New Roman" panose="02020603050405020304" pitchFamily="18" charset="0"/>
                <a:cs typeface="Times New Roman" panose="02020603050405020304" pitchFamily="18" charset="0"/>
              </a:rPr>
              <a:t>nhận không </a:t>
            </a:r>
            <a:r>
              <a:rPr lang="en-US" sz="2400">
                <a:latin typeface="Times New Roman" panose="02020603050405020304" pitchFamily="18" charset="0"/>
                <a:cs typeface="Times New Roman" panose="02020603050405020304" pitchFamily="18" charset="0"/>
              </a:rPr>
              <a:t>có sự </a:t>
            </a:r>
            <a:r>
              <a:rPr lang="en-US" sz="2400" smtClean="0">
                <a:latin typeface="Times New Roman" panose="02020603050405020304" pitchFamily="18" charset="0"/>
                <a:cs typeface="Times New Roman" panose="02020603050405020304" pitchFamily="18" charset="0"/>
              </a:rPr>
              <a:t>việc, tính chất, quan hệ nào đó (Câu phủ </a:t>
            </a:r>
            <a:r>
              <a:rPr lang="en-US" sz="2400">
                <a:latin typeface="Times New Roman" panose="02020603050405020304" pitchFamily="18" charset="0"/>
                <a:cs typeface="Times New Roman" panose="02020603050405020304" pitchFamily="18" charset="0"/>
              </a:rPr>
              <a:t>định miêu tả</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8" name="TextBox 7"/>
          <p:cNvSpPr txBox="1"/>
          <p:nvPr/>
        </p:nvSpPr>
        <p:spPr>
          <a:xfrm>
            <a:off x="381000" y="4419600"/>
            <a:ext cx="8001000" cy="461665"/>
          </a:xfrm>
          <a:prstGeom prst="rect">
            <a:avLst/>
          </a:prstGeom>
          <a:noFill/>
        </p:spPr>
        <p:txBody>
          <a:bodyPr wrap="square" rtlCol="0">
            <a:spAutoFit/>
          </a:bodyPr>
          <a:lstStyle/>
          <a:p>
            <a:r>
              <a:rPr lang="en-US" sz="2400" smtClean="0">
                <a:latin typeface="Times New Roman" panose="02020603050405020304" pitchFamily="18" charset="0"/>
                <a:cs typeface="Times New Roman" panose="02020603050405020304" pitchFamily="18" charset="0"/>
              </a:rPr>
              <a:t>-Phản </a:t>
            </a:r>
            <a:r>
              <a:rPr lang="en-US" sz="2400">
                <a:latin typeface="Times New Roman" panose="02020603050405020304" pitchFamily="18" charset="0"/>
                <a:cs typeface="Times New Roman" panose="02020603050405020304" pitchFamily="18" charset="0"/>
              </a:rPr>
              <a:t>bác một ý </a:t>
            </a:r>
            <a:r>
              <a:rPr lang="en-US" sz="2400" smtClean="0">
                <a:latin typeface="Times New Roman" panose="02020603050405020304" pitchFamily="18" charset="0"/>
                <a:cs typeface="Times New Roman" panose="02020603050405020304" pitchFamily="18" charset="0"/>
              </a:rPr>
              <a:t>kiến, </a:t>
            </a:r>
            <a:r>
              <a:rPr lang="en-US" sz="2400">
                <a:latin typeface="Times New Roman" panose="02020603050405020304" pitchFamily="18" charset="0"/>
                <a:cs typeface="Times New Roman" panose="02020603050405020304" pitchFamily="18" charset="0"/>
              </a:rPr>
              <a:t>một nhận định </a:t>
            </a:r>
            <a:r>
              <a:rPr lang="en-US" sz="2400" smtClean="0">
                <a:latin typeface="Times New Roman" panose="02020603050405020304" pitchFamily="18" charset="0"/>
                <a:cs typeface="Times New Roman" panose="02020603050405020304" pitchFamily="18" charset="0"/>
              </a:rPr>
              <a:t>(Câu phủ </a:t>
            </a:r>
            <a:r>
              <a:rPr lang="en-US" sz="2400">
                <a:latin typeface="Times New Roman" panose="02020603050405020304" pitchFamily="18" charset="0"/>
                <a:cs typeface="Times New Roman" panose="02020603050405020304" pitchFamily="18" charset="0"/>
              </a:rPr>
              <a:t>định bác bỏ</a:t>
            </a:r>
            <a:r>
              <a:rPr lang="en-US" sz="2400" smtClean="0">
                <a:latin typeface="Times New Roman" panose="02020603050405020304" pitchFamily="18" charset="0"/>
                <a:cs typeface="Times New Roman" panose="02020603050405020304" pitchFamily="18" charset="0"/>
              </a:rPr>
              <a:t>)</a:t>
            </a:r>
            <a:endParaRPr lang="en-US" sz="2400">
              <a:latin typeface="Times New Roman" panose="02020603050405020304" pitchFamily="18" charset="0"/>
              <a:cs typeface="Times New Roman" panose="02020603050405020304" pitchFamily="18" charset="0"/>
            </a:endParaRPr>
          </a:p>
        </p:txBody>
      </p:sp>
      <p:sp>
        <p:nvSpPr>
          <p:cNvPr id="9" name="TextBox 8"/>
          <p:cNvSpPr txBox="1"/>
          <p:nvPr/>
        </p:nvSpPr>
        <p:spPr>
          <a:xfrm>
            <a:off x="1468457" y="4953000"/>
            <a:ext cx="3048000" cy="461665"/>
          </a:xfrm>
          <a:prstGeom prst="rect">
            <a:avLst/>
          </a:prstGeom>
          <a:noFill/>
        </p:spPr>
        <p:txBody>
          <a:bodyPr wrap="square" rtlCol="0">
            <a:spAutoFit/>
          </a:bodyPr>
          <a:lstStyle/>
          <a:p>
            <a:r>
              <a:rPr lang="en-US" sz="2400">
                <a:latin typeface="Times New Roman" panose="02020603050405020304" pitchFamily="18" charset="0"/>
                <a:cs typeface="Times New Roman" panose="02020603050405020304" pitchFamily="18" charset="0"/>
              </a:rPr>
              <a:t>b. </a:t>
            </a:r>
            <a:r>
              <a:rPr lang="en-US" sz="2400" u="sng">
                <a:latin typeface="Times New Roman" panose="02020603050405020304" pitchFamily="18" charset="0"/>
                <a:cs typeface="Times New Roman" panose="02020603050405020304" pitchFamily="18" charset="0"/>
              </a:rPr>
              <a:t>Ghi nhớ </a:t>
            </a:r>
            <a:r>
              <a:rPr lang="en-US" sz="2400" u="sng" smtClean="0">
                <a:latin typeface="Times New Roman" panose="02020603050405020304" pitchFamily="18" charset="0"/>
                <a:cs typeface="Times New Roman" panose="02020603050405020304" pitchFamily="18" charset="0"/>
              </a:rPr>
              <a:t>SGK/53</a:t>
            </a:r>
            <a:endParaRPr lang="en-US" sz="2400">
              <a:latin typeface="Times New Roman" panose="02020603050405020304" pitchFamily="18" charset="0"/>
              <a:cs typeface="Times New Roman" panose="02020603050405020304" pitchFamily="18" charset="0"/>
            </a:endParaRPr>
          </a:p>
        </p:txBody>
      </p:sp>
      <p:sp>
        <p:nvSpPr>
          <p:cNvPr id="10" name="TextBox 9"/>
          <p:cNvSpPr txBox="1"/>
          <p:nvPr/>
        </p:nvSpPr>
        <p:spPr>
          <a:xfrm>
            <a:off x="930006" y="5647237"/>
            <a:ext cx="2803793" cy="523220"/>
          </a:xfrm>
          <a:prstGeom prst="rect">
            <a:avLst/>
          </a:prstGeom>
          <a:noFill/>
        </p:spPr>
        <p:txBody>
          <a:bodyPr wrap="square" rtlCol="0">
            <a:spAutoFit/>
          </a:bodyPr>
          <a:lstStyle/>
          <a:p>
            <a:r>
              <a:rPr lang="en-US" sz="2800">
                <a:latin typeface="Times New Roman" panose="02020603050405020304" pitchFamily="18" charset="0"/>
                <a:cs typeface="Times New Roman" panose="02020603050405020304" pitchFamily="18" charset="0"/>
              </a:rPr>
              <a:t>II. </a:t>
            </a:r>
            <a:r>
              <a:rPr lang="en-US" sz="2800" u="sng">
                <a:latin typeface="Times New Roman" panose="02020603050405020304" pitchFamily="18" charset="0"/>
                <a:cs typeface="Times New Roman" panose="02020603050405020304" pitchFamily="18" charset="0"/>
              </a:rPr>
              <a:t>LUYỆN TẬP</a:t>
            </a:r>
            <a:r>
              <a:rPr lang="en-US" sz="280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1149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ppt_x"/>
                                          </p:val>
                                        </p:tav>
                                        <p:tav tm="100000">
                                          <p:val>
                                            <p:strVal val="#ppt_x"/>
                                          </p:val>
                                        </p:tav>
                                      </p:tavLst>
                                    </p:anim>
                                    <p:anim calcmode="lin" valueType="num">
                                      <p:cBhvr additive="base">
                                        <p:cTn id="4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6" grpId="0"/>
      <p:bldP spid="7" grpId="0"/>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latin typeface="Times New Roman" panose="02020603050405020304" pitchFamily="18" charset="0"/>
                <a:cs typeface="Times New Roman" panose="02020603050405020304" pitchFamily="18" charset="0"/>
              </a:rPr>
              <a:t>Thảo luận nhóm:</a:t>
            </a:r>
            <a:endParaRPr lang="en-US">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95400" y="1600201"/>
            <a:ext cx="5867400" cy="1295400"/>
          </a:xfrm>
        </p:spPr>
        <p:txBody>
          <a:bodyPr/>
          <a:lstStyle/>
          <a:p>
            <a:pPr marL="0" indent="0">
              <a:buNone/>
            </a:pPr>
            <a:r>
              <a:rPr lang="en-US" smtClean="0">
                <a:latin typeface="Times New Roman" panose="02020603050405020304" pitchFamily="18" charset="0"/>
                <a:cs typeface="Times New Roman" panose="02020603050405020304" pitchFamily="18" charset="0"/>
              </a:rPr>
              <a:t>-Câu hỏi: Giải bài tập sau</a:t>
            </a:r>
          </a:p>
          <a:p>
            <a:pPr marL="0" indent="0">
              <a:buNone/>
            </a:pPr>
            <a:r>
              <a:rPr lang="en-US" smtClean="0">
                <a:latin typeface="Times New Roman" panose="02020603050405020304" pitchFamily="18" charset="0"/>
                <a:cs typeface="Times New Roman" panose="02020603050405020304" pitchFamily="18" charset="0"/>
              </a:rPr>
              <a:t>-Thời gian 5 phút</a:t>
            </a:r>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78894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1042</Words>
  <Application>Microsoft Office PowerPoint</Application>
  <PresentationFormat>On-screen Show (4:3)</PresentationFormat>
  <Paragraphs>102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Trường THCS Quang Trung GV: Phạm Nhật Trường</vt:lpstr>
      <vt:lpstr>PowerPoint Presentation</vt:lpstr>
      <vt:lpstr>I. ĐẶC ĐIỂM HÌNH THỨC VÀ CHỨC NĂNG:     </vt:lpstr>
      <vt:lpstr>PowerPoint Presentation</vt:lpstr>
      <vt:lpstr>Ví dụ: </vt:lpstr>
      <vt:lpstr>PowerPoint Presentation</vt:lpstr>
      <vt:lpstr>CÂU PHỦ ĐỊNH</vt:lpstr>
      <vt:lpstr>1. Hình thức:</vt:lpstr>
      <vt:lpstr>Thảo luận nhóm:</vt:lpstr>
      <vt:lpstr>Trong các câu sau đây, câu nào là câu phù định: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THCS Quang Trung GV: Phạm Nhật Trường</dc:title>
  <dc:creator>Trang</dc:creator>
  <cp:lastModifiedBy>Trang</cp:lastModifiedBy>
  <cp:revision>36</cp:revision>
  <dcterms:created xsi:type="dcterms:W3CDTF">2022-06-26T14:12:44Z</dcterms:created>
  <dcterms:modified xsi:type="dcterms:W3CDTF">2022-06-28T09:40:26Z</dcterms:modified>
</cp:coreProperties>
</file>